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70" r:id="rId5"/>
    <p:sldId id="258" r:id="rId6"/>
    <p:sldId id="261" r:id="rId7"/>
    <p:sldId id="260" r:id="rId8"/>
    <p:sldId id="274" r:id="rId9"/>
    <p:sldId id="269" r:id="rId10"/>
    <p:sldId id="271"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ie Reed" initials="K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206F3B-97D9-4975-A07A-A8055AEDFE57}"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1276793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206F3B-97D9-4975-A07A-A8055AEDFE57}"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294484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206F3B-97D9-4975-A07A-A8055AEDFE57}"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214955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206F3B-97D9-4975-A07A-A8055AEDFE57}"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370879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206F3B-97D9-4975-A07A-A8055AEDFE57}"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405439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206F3B-97D9-4975-A07A-A8055AEDFE57}" type="datetimeFigureOut">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235624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206F3B-97D9-4975-A07A-A8055AEDFE57}" type="datetimeFigureOut">
              <a:rPr lang="en-GB" smtClean="0"/>
              <a:t>14/03/2018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251195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206F3B-97D9-4975-A07A-A8055AEDFE57}" type="datetimeFigureOut">
              <a:rPr lang="en-GB" smtClean="0"/>
              <a:t>14/03/2018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2093860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06F3B-97D9-4975-A07A-A8055AEDFE57}" type="datetimeFigureOut">
              <a:rPr lang="en-GB" smtClean="0"/>
              <a:t>14/03/2018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412073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06F3B-97D9-4975-A07A-A8055AEDFE57}" type="datetimeFigureOut">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377016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06F3B-97D9-4975-A07A-A8055AEDFE57}" type="datetimeFigureOut">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590541-6754-4424-8AD5-EAFCB3E0F2D1}" type="slidenum">
              <a:rPr lang="en-GB" smtClean="0"/>
              <a:t>‹#›</a:t>
            </a:fld>
            <a:endParaRPr lang="en-GB"/>
          </a:p>
        </p:txBody>
      </p:sp>
    </p:spTree>
    <p:extLst>
      <p:ext uri="{BB962C8B-B14F-4D97-AF65-F5344CB8AC3E}">
        <p14:creationId xmlns:p14="http://schemas.microsoft.com/office/powerpoint/2010/main" val="366286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06F3B-97D9-4975-A07A-A8055AEDFE57}" type="datetimeFigureOut">
              <a:rPr lang="en-GB" smtClean="0"/>
              <a:t>14/03/2018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90541-6754-4424-8AD5-EAFCB3E0F2D1}" type="slidenum">
              <a:rPr lang="en-GB" smtClean="0"/>
              <a:t>‹#›</a:t>
            </a:fld>
            <a:endParaRPr lang="en-GB"/>
          </a:p>
        </p:txBody>
      </p:sp>
    </p:spTree>
    <p:extLst>
      <p:ext uri="{BB962C8B-B14F-4D97-AF65-F5344CB8AC3E}">
        <p14:creationId xmlns:p14="http://schemas.microsoft.com/office/powerpoint/2010/main" val="3220604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hrasebank.manchester.ac.uk/introducing-wor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Putting Critical appraisal into practice</a:t>
            </a:r>
            <a:endParaRPr lang="en-GB" dirty="0"/>
          </a:p>
        </p:txBody>
      </p:sp>
      <p:sp>
        <p:nvSpPr>
          <p:cNvPr id="3" name="Subtitle 2"/>
          <p:cNvSpPr>
            <a:spLocks noGrp="1"/>
          </p:cNvSpPr>
          <p:nvPr>
            <p:ph type="subTitle" idx="1"/>
          </p:nvPr>
        </p:nvSpPr>
        <p:spPr/>
        <p:txBody>
          <a:bodyPr/>
          <a:lstStyle/>
          <a:p>
            <a:endParaRPr lang="en-GB" dirty="0"/>
          </a:p>
          <a:p>
            <a:r>
              <a:rPr lang="en-GB" dirty="0" smtClean="0"/>
              <a:t>Katie Reed</a:t>
            </a:r>
            <a:endParaRPr lang="en-GB" dirty="0"/>
          </a:p>
        </p:txBody>
      </p:sp>
    </p:spTree>
    <p:extLst>
      <p:ext uri="{BB962C8B-B14F-4D97-AF65-F5344CB8AC3E}">
        <p14:creationId xmlns:p14="http://schemas.microsoft.com/office/powerpoint/2010/main" val="168992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reflect ‘</a:t>
            </a:r>
            <a:r>
              <a:rPr lang="en-GB" i="1" dirty="0" smtClean="0"/>
              <a:t>what </a:t>
            </a:r>
            <a:r>
              <a:rPr lang="en-GB" i="1" dirty="0" smtClean="0"/>
              <a:t>have you </a:t>
            </a:r>
            <a:r>
              <a:rPr lang="en-GB" i="1" dirty="0" smtClean="0"/>
              <a:t>learned</a:t>
            </a:r>
            <a:r>
              <a:rPr lang="en-GB" dirty="0" smtClean="0"/>
              <a:t>’?</a:t>
            </a:r>
            <a:endParaRPr lang="en-GB" dirty="0"/>
          </a:p>
        </p:txBody>
      </p:sp>
      <p:sp>
        <p:nvSpPr>
          <p:cNvPr id="3" name="Content Placeholder 2"/>
          <p:cNvSpPr>
            <a:spLocks noGrp="1"/>
          </p:cNvSpPr>
          <p:nvPr>
            <p:ph sz="half" idx="1"/>
          </p:nvPr>
        </p:nvSpPr>
        <p:spPr/>
        <p:txBody>
          <a:bodyPr/>
          <a:lstStyle/>
          <a:p>
            <a:r>
              <a:rPr lang="en-GB" dirty="0" smtClean="0"/>
              <a:t>About using evidence?</a:t>
            </a:r>
            <a:endParaRPr lang="en-GB" dirty="0"/>
          </a:p>
        </p:txBody>
      </p:sp>
      <p:sp>
        <p:nvSpPr>
          <p:cNvPr id="4" name="Content Placeholder 3"/>
          <p:cNvSpPr>
            <a:spLocks noGrp="1"/>
          </p:cNvSpPr>
          <p:nvPr>
            <p:ph sz="half" idx="2"/>
          </p:nvPr>
        </p:nvSpPr>
        <p:spPr/>
        <p:txBody>
          <a:bodyPr/>
          <a:lstStyle/>
          <a:p>
            <a:r>
              <a:rPr lang="en-GB" dirty="0" smtClean="0"/>
              <a:t>About your own skills?</a:t>
            </a:r>
            <a:endParaRPr lang="en-GB" dirty="0"/>
          </a:p>
        </p:txBody>
      </p:sp>
    </p:spTree>
    <p:extLst>
      <p:ext uri="{BB962C8B-B14F-4D97-AF65-F5344CB8AC3E}">
        <p14:creationId xmlns:p14="http://schemas.microsoft.com/office/powerpoint/2010/main" val="2624743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Reflection; </a:t>
            </a:r>
            <a:r>
              <a:rPr lang="en-GB" i="1" dirty="0"/>
              <a:t>w</a:t>
            </a:r>
            <a:r>
              <a:rPr lang="en-GB" i="1" dirty="0" smtClean="0"/>
              <a:t>hat </a:t>
            </a:r>
            <a:r>
              <a:rPr lang="en-GB" i="1" dirty="0" smtClean="0"/>
              <a:t>have you learned</a:t>
            </a:r>
            <a:r>
              <a:rPr lang="en-GB" i="1" dirty="0" smtClean="0"/>
              <a:t>? </a:t>
            </a:r>
            <a:endParaRPr lang="en-GB" i="1" dirty="0"/>
          </a:p>
        </p:txBody>
      </p:sp>
      <p:sp>
        <p:nvSpPr>
          <p:cNvPr id="3" name="Content Placeholder 2"/>
          <p:cNvSpPr>
            <a:spLocks noGrp="1"/>
          </p:cNvSpPr>
          <p:nvPr>
            <p:ph sz="half" idx="1"/>
          </p:nvPr>
        </p:nvSpPr>
        <p:spPr/>
        <p:txBody>
          <a:bodyPr/>
          <a:lstStyle/>
          <a:p>
            <a:r>
              <a:rPr lang="en-GB" dirty="0" smtClean="0"/>
              <a:t>About using evidence?</a:t>
            </a:r>
            <a:endParaRPr lang="en-GB" dirty="0"/>
          </a:p>
        </p:txBody>
      </p:sp>
      <p:sp>
        <p:nvSpPr>
          <p:cNvPr id="4" name="Content Placeholder 3"/>
          <p:cNvSpPr>
            <a:spLocks noGrp="1"/>
          </p:cNvSpPr>
          <p:nvPr>
            <p:ph sz="half" idx="2"/>
          </p:nvPr>
        </p:nvSpPr>
        <p:spPr/>
        <p:txBody>
          <a:bodyPr/>
          <a:lstStyle/>
          <a:p>
            <a:r>
              <a:rPr lang="en-GB" dirty="0" smtClean="0"/>
              <a:t>About your own </a:t>
            </a:r>
            <a:r>
              <a:rPr lang="en-GB" dirty="0" smtClean="0"/>
              <a:t>synthesis skills</a:t>
            </a:r>
            <a:r>
              <a:rPr lang="en-GB" dirty="0" smtClean="0"/>
              <a:t>?</a:t>
            </a:r>
            <a:endParaRPr lang="en-GB" dirty="0"/>
          </a:p>
        </p:txBody>
      </p:sp>
    </p:spTree>
    <p:extLst>
      <p:ext uri="{BB962C8B-B14F-4D97-AF65-F5344CB8AC3E}">
        <p14:creationId xmlns:p14="http://schemas.microsoft.com/office/powerpoint/2010/main" val="6943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Consciously skilled or unskilled in critical appraisal ??</a:t>
            </a:r>
            <a:endParaRPr lang="en-GB" dirty="0"/>
          </a:p>
        </p:txBody>
      </p:sp>
      <p:sp>
        <p:nvSpPr>
          <p:cNvPr id="6" name="Content Placeholder 5"/>
          <p:cNvSpPr>
            <a:spLocks noGrp="1"/>
          </p:cNvSpPr>
          <p:nvPr>
            <p:ph sz="half" idx="2"/>
          </p:nvPr>
        </p:nvSpPr>
        <p:spPr/>
        <p:txBody>
          <a:bodyPr>
            <a:normAutofit fontScale="85000" lnSpcReduction="10000"/>
          </a:bodyPr>
          <a:lstStyle/>
          <a:p>
            <a:endParaRPr lang="en-GB" dirty="0" smtClean="0"/>
          </a:p>
          <a:p>
            <a:r>
              <a:rPr lang="en-GB" dirty="0" smtClean="0"/>
              <a:t>What are you skills now?</a:t>
            </a:r>
          </a:p>
          <a:p>
            <a:r>
              <a:rPr lang="en-GB" dirty="0" smtClean="0"/>
              <a:t>What were your skills before you started the MPH?</a:t>
            </a:r>
          </a:p>
          <a:p>
            <a:r>
              <a:rPr lang="en-GB" dirty="0" smtClean="0"/>
              <a:t>Can your skills be improved? </a:t>
            </a:r>
            <a:endParaRPr lang="en-GB" dirty="0" smtClean="0"/>
          </a:p>
          <a:p>
            <a:r>
              <a:rPr lang="en-GB" dirty="0" smtClean="0">
                <a:solidFill>
                  <a:srgbClr val="FF0000"/>
                </a:solidFill>
              </a:rPr>
              <a:t>For distinction level dissertations, you should be critically appraising your key evidence and including this in your thesis</a:t>
            </a:r>
            <a:endParaRPr lang="en-GB" dirty="0" smtClean="0">
              <a:solidFill>
                <a:srgbClr val="FF0000"/>
              </a:solidFill>
            </a:endParaRPr>
          </a:p>
          <a:p>
            <a:endParaRPr lang="en-GB" dirty="0"/>
          </a:p>
        </p:txBody>
      </p:sp>
      <p:pic>
        <p:nvPicPr>
          <p:cNvPr id="7" name="Content Placeholder 6" descr="Conscious Competence Ladder Diagram"/>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47750" y="1648619"/>
            <a:ext cx="2857500" cy="4429125"/>
          </a:xfrm>
          <a:prstGeom prst="rect">
            <a:avLst/>
          </a:prstGeom>
          <a:noFill/>
          <a:ln>
            <a:noFill/>
          </a:ln>
        </p:spPr>
      </p:pic>
    </p:spTree>
    <p:extLst>
      <p:ext uri="{BB962C8B-B14F-4D97-AF65-F5344CB8AC3E}">
        <p14:creationId xmlns:p14="http://schemas.microsoft.com/office/powerpoint/2010/main" val="280795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revision of critical appraisal</a:t>
            </a:r>
            <a:endParaRPr lang="en-GB" dirty="0"/>
          </a:p>
        </p:txBody>
      </p:sp>
      <p:sp>
        <p:nvSpPr>
          <p:cNvPr id="3" name="Content Placeholder 2"/>
          <p:cNvSpPr>
            <a:spLocks noGrp="1"/>
          </p:cNvSpPr>
          <p:nvPr>
            <p:ph idx="1"/>
          </p:nvPr>
        </p:nvSpPr>
        <p:spPr>
          <a:xfrm>
            <a:off x="457200" y="1196752"/>
            <a:ext cx="8229600" cy="4929411"/>
          </a:xfrm>
        </p:spPr>
        <p:txBody>
          <a:bodyPr>
            <a:noAutofit/>
          </a:bodyPr>
          <a:lstStyle/>
          <a:p>
            <a:r>
              <a:rPr lang="en-GB" sz="1200" dirty="0" smtClean="0">
                <a:effectLst/>
              </a:rPr>
              <a:t>Where an article is published, or who wrote it should not be an indication of its trustworthiness and relevance. Using critical appraisal skills and tools enables users of research evidence to reach their own judgements.</a:t>
            </a:r>
          </a:p>
          <a:p>
            <a:r>
              <a:rPr lang="en-GB" sz="1200" dirty="0" smtClean="0">
                <a:effectLst/>
              </a:rPr>
              <a:t> </a:t>
            </a:r>
          </a:p>
          <a:p>
            <a:r>
              <a:rPr lang="en-GB" sz="1200" b="1" dirty="0" smtClean="0">
                <a:effectLst/>
              </a:rPr>
              <a:t>CASP approaches research in 3 steps:</a:t>
            </a:r>
            <a:endParaRPr lang="en-GB" sz="1200" dirty="0" smtClean="0">
              <a:effectLst/>
            </a:endParaRPr>
          </a:p>
          <a:p>
            <a:r>
              <a:rPr lang="en-GB" sz="1200" dirty="0" smtClean="0">
                <a:effectLst/>
              </a:rPr>
              <a:t/>
            </a:r>
            <a:br>
              <a:rPr lang="en-GB" sz="1200" dirty="0" smtClean="0">
                <a:effectLst/>
              </a:rPr>
            </a:br>
            <a:r>
              <a:rPr lang="en-GB" sz="1200" b="1" dirty="0" smtClean="0">
                <a:solidFill>
                  <a:schemeClr val="tx2"/>
                </a:solidFill>
                <a:effectLst/>
              </a:rPr>
              <a:t>1. </a:t>
            </a:r>
            <a:r>
              <a:rPr lang="en-GB" sz="1200" b="1" dirty="0" smtClean="0">
                <a:solidFill>
                  <a:schemeClr val="tx2"/>
                </a:solidFill>
              </a:rPr>
              <a:t>What is the quality of the study</a:t>
            </a:r>
            <a:r>
              <a:rPr lang="en-GB" sz="1200" b="1" dirty="0" smtClean="0">
                <a:solidFill>
                  <a:schemeClr val="tx2"/>
                </a:solidFill>
                <a:effectLst/>
              </a:rPr>
              <a:t>?</a:t>
            </a:r>
            <a:endParaRPr lang="en-GB" sz="1200" dirty="0" smtClean="0">
              <a:solidFill>
                <a:schemeClr val="tx2"/>
              </a:solidFill>
              <a:effectLst/>
            </a:endParaRPr>
          </a:p>
          <a:p>
            <a:r>
              <a:rPr lang="en-GB" sz="1200" dirty="0" smtClean="0">
                <a:effectLst/>
              </a:rPr>
              <a:t> </a:t>
            </a:r>
          </a:p>
          <a:p>
            <a:r>
              <a:rPr lang="en-GB" sz="1200" dirty="0" smtClean="0">
                <a:effectLst/>
              </a:rPr>
              <a:t>The first step is to decide whether the study was unbiased by evaluating its methodological quality. Different criteria for validity of articles are used for different types of questions on: treatment, diagnosis, prognosis and economic evaluation. Depending on the validity of an article we can classify it within a scale of levels of evidence and degrees of recommendation.</a:t>
            </a:r>
          </a:p>
          <a:p>
            <a:r>
              <a:rPr lang="en-GB" sz="1200" dirty="0" smtClean="0">
                <a:effectLst/>
              </a:rPr>
              <a:t> </a:t>
            </a:r>
          </a:p>
          <a:p>
            <a:r>
              <a:rPr lang="en-GB" sz="1200" b="1" dirty="0" smtClean="0">
                <a:solidFill>
                  <a:schemeClr val="tx2"/>
                </a:solidFill>
                <a:effectLst/>
              </a:rPr>
              <a:t>2. What are the results? </a:t>
            </a:r>
            <a:endParaRPr lang="en-GB" sz="1200" dirty="0" smtClean="0">
              <a:solidFill>
                <a:schemeClr val="tx2"/>
              </a:solidFill>
              <a:effectLst/>
            </a:endParaRPr>
          </a:p>
          <a:p>
            <a:r>
              <a:rPr lang="en-GB" sz="1200" dirty="0" smtClean="0">
                <a:effectLst/>
              </a:rPr>
              <a:t/>
            </a:r>
            <a:br>
              <a:rPr lang="en-GB" sz="1200" dirty="0" smtClean="0">
                <a:effectLst/>
              </a:rPr>
            </a:br>
            <a:r>
              <a:rPr lang="en-GB" sz="1200" dirty="0" smtClean="0">
                <a:effectLst/>
              </a:rPr>
              <a:t>If we decide that the study is valid, we can go on to look at the results. At this step we consider whether the study’s results are clinically important. For example, did the experimental group show a significantly better outcome compared with the control group? We also consider how much uncertainty there is about the results, as expressed in the form of p values, confidence intervals and sensitivity analysis.</a:t>
            </a:r>
          </a:p>
          <a:p>
            <a:r>
              <a:rPr lang="en-GB" sz="1200" dirty="0" smtClean="0">
                <a:effectLst/>
              </a:rPr>
              <a:t> </a:t>
            </a:r>
          </a:p>
          <a:p>
            <a:r>
              <a:rPr lang="en-GB" sz="1200" b="1" dirty="0" smtClean="0">
                <a:solidFill>
                  <a:schemeClr val="tx2"/>
                </a:solidFill>
                <a:effectLst/>
              </a:rPr>
              <a:t>3. Are the results useful? especially to your own context</a:t>
            </a:r>
            <a:endParaRPr lang="en-GB" sz="1200" dirty="0" smtClean="0">
              <a:solidFill>
                <a:schemeClr val="tx2"/>
              </a:solidFill>
              <a:effectLst/>
            </a:endParaRPr>
          </a:p>
          <a:p>
            <a:r>
              <a:rPr lang="en-GB" sz="1200" dirty="0" smtClean="0">
                <a:effectLst/>
              </a:rPr>
              <a:t/>
            </a:r>
            <a:br>
              <a:rPr lang="en-GB" sz="1200" dirty="0" smtClean="0">
                <a:effectLst/>
              </a:rPr>
            </a:br>
            <a:r>
              <a:rPr lang="en-GB" sz="1200" dirty="0" smtClean="0">
                <a:effectLst/>
              </a:rPr>
              <a:t>Once you have decided that your evidence is valid and important, you need to think about how it applies to your question. It is likely, for example, that your patient or population may have different characteristics to those in the study. Critical appraisal skills provides a framework within which to consider these issues in an explicit, transparent way. (CASP website 2017</a:t>
            </a:r>
            <a:r>
              <a:rPr lang="en-GB" sz="1200" dirty="0" smtClean="0">
                <a:effectLst/>
              </a:rPr>
              <a:t>)</a:t>
            </a:r>
          </a:p>
          <a:p>
            <a:endParaRPr lang="en-GB" sz="1200" dirty="0"/>
          </a:p>
          <a:p>
            <a:pPr algn="ctr"/>
            <a:r>
              <a:rPr lang="en-GB" sz="1200" b="1" dirty="0" smtClean="0">
                <a:solidFill>
                  <a:srgbClr val="FF0000"/>
                </a:solidFill>
                <a:effectLst/>
              </a:rPr>
              <a:t>You all have access to EBP, it is worthwhile spending an hour or two revising key areas. Remember that you can download the content as an E-Book to keep. </a:t>
            </a:r>
            <a:endParaRPr lang="en-GB" sz="1200" b="1" dirty="0">
              <a:solidFill>
                <a:srgbClr val="FF0000"/>
              </a:solidFill>
              <a:effectLst/>
            </a:endParaRPr>
          </a:p>
        </p:txBody>
      </p:sp>
    </p:spTree>
    <p:extLst>
      <p:ext uri="{BB962C8B-B14F-4D97-AF65-F5344CB8AC3E}">
        <p14:creationId xmlns:p14="http://schemas.microsoft.com/office/powerpoint/2010/main" val="114928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Hierarchy of </a:t>
            </a:r>
            <a:r>
              <a:rPr lang="en-GB" dirty="0" smtClean="0"/>
              <a:t>evidence.</a:t>
            </a:r>
            <a:br>
              <a:rPr lang="en-GB" dirty="0" smtClean="0"/>
            </a:br>
            <a:endParaRPr lang="en-GB" dirty="0"/>
          </a:p>
        </p:txBody>
      </p:sp>
      <p:sp>
        <p:nvSpPr>
          <p:cNvPr id="3" name="Content Placeholder 2"/>
          <p:cNvSpPr>
            <a:spLocks noGrp="1"/>
          </p:cNvSpPr>
          <p:nvPr>
            <p:ph sz="half" idx="2"/>
          </p:nvPr>
        </p:nvSpPr>
        <p:spPr/>
        <p:txBody>
          <a:bodyPr/>
          <a:lstStyle/>
          <a:p>
            <a:endParaRPr lang="en-GB"/>
          </a:p>
        </p:txBody>
      </p:sp>
      <p:pic>
        <p:nvPicPr>
          <p:cNvPr id="2052" name="Picture 4" descr="Image result for hierarchy of evid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137048"/>
            <a:ext cx="3124400" cy="363512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1"/>
          </p:nvPr>
        </p:nvSpPr>
        <p:spPr/>
        <p:txBody>
          <a:bodyPr/>
          <a:lstStyle/>
          <a:p>
            <a:r>
              <a:rPr lang="en-GB" dirty="0"/>
              <a:t>A</a:t>
            </a:r>
            <a:r>
              <a:rPr lang="en-GB" dirty="0" smtClean="0"/>
              <a:t>ll </a:t>
            </a:r>
            <a:r>
              <a:rPr lang="en-GB" dirty="0"/>
              <a:t>the different levels of evidence have a </a:t>
            </a:r>
            <a:r>
              <a:rPr lang="en-GB" dirty="0" smtClean="0"/>
              <a:t>part </a:t>
            </a:r>
            <a:r>
              <a:rPr lang="en-GB" dirty="0"/>
              <a:t>to play, but its important that the research and reader are aware of their </a:t>
            </a:r>
            <a:r>
              <a:rPr lang="en-GB" dirty="0" smtClean="0"/>
              <a:t>strengths </a:t>
            </a:r>
            <a:r>
              <a:rPr lang="en-GB" dirty="0"/>
              <a:t>and </a:t>
            </a:r>
            <a:r>
              <a:rPr lang="en-GB" dirty="0" smtClean="0"/>
              <a:t>limitations of each category.</a:t>
            </a:r>
            <a:endParaRPr lang="en-GB" dirty="0"/>
          </a:p>
        </p:txBody>
      </p:sp>
    </p:spTree>
    <p:extLst>
      <p:ext uri="{BB962C8B-B14F-4D97-AF65-F5344CB8AC3E}">
        <p14:creationId xmlns:p14="http://schemas.microsoft.com/office/powerpoint/2010/main" val="717690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But…..</a:t>
            </a:r>
            <a:endParaRPr lang="en-GB" dirty="0"/>
          </a:p>
        </p:txBody>
      </p:sp>
      <p:sp>
        <p:nvSpPr>
          <p:cNvPr id="5" name="Content Placeholder 4"/>
          <p:cNvSpPr>
            <a:spLocks noGrp="1"/>
          </p:cNvSpPr>
          <p:nvPr>
            <p:ph idx="1"/>
          </p:nvPr>
        </p:nvSpPr>
        <p:spPr/>
        <p:txBody>
          <a:bodyPr>
            <a:normAutofit fontScale="92500" lnSpcReduction="20000"/>
          </a:bodyPr>
          <a:lstStyle/>
          <a:p>
            <a:r>
              <a:rPr lang="en-GB" i="1" dirty="0" smtClean="0"/>
              <a:t>How often are you appraising the literature that you cite, in a way that your reader can understand?</a:t>
            </a:r>
          </a:p>
          <a:p>
            <a:endParaRPr lang="en-GB" dirty="0" smtClean="0"/>
          </a:p>
          <a:p>
            <a:pPr marL="514350" indent="-514350">
              <a:buFont typeface="+mj-lt"/>
              <a:buAutoNum type="arabicPeriod"/>
            </a:pPr>
            <a:r>
              <a:rPr lang="en-GB" dirty="0" smtClean="0"/>
              <a:t>Always</a:t>
            </a:r>
          </a:p>
          <a:p>
            <a:pPr marL="514350" indent="-514350">
              <a:buFont typeface="+mj-lt"/>
              <a:buAutoNum type="arabicPeriod"/>
            </a:pPr>
            <a:r>
              <a:rPr lang="en-GB" dirty="0" smtClean="0"/>
              <a:t>Sometimes</a:t>
            </a:r>
          </a:p>
          <a:p>
            <a:pPr marL="514350" indent="-514350">
              <a:buFont typeface="+mj-lt"/>
              <a:buAutoNum type="arabicPeriod"/>
            </a:pPr>
            <a:r>
              <a:rPr lang="en-GB" dirty="0" smtClean="0"/>
              <a:t>Very occasionally</a:t>
            </a:r>
          </a:p>
          <a:p>
            <a:pPr marL="514350" indent="-514350">
              <a:buFont typeface="+mj-lt"/>
              <a:buAutoNum type="arabicPeriod"/>
            </a:pPr>
            <a:r>
              <a:rPr lang="en-GB" dirty="0" smtClean="0"/>
              <a:t>Never (since EBP)</a:t>
            </a:r>
          </a:p>
          <a:p>
            <a:pPr marL="514350" indent="-514350">
              <a:buFont typeface="+mj-lt"/>
              <a:buAutoNum type="arabicPeriod"/>
            </a:pPr>
            <a:r>
              <a:rPr lang="en-GB" dirty="0" smtClean="0"/>
              <a:t>Never, and I am still not sure how to go about </a:t>
            </a:r>
          </a:p>
          <a:p>
            <a:pPr marL="0" indent="0">
              <a:buNone/>
            </a:pPr>
            <a:r>
              <a:rPr lang="en-GB" dirty="0"/>
              <a:t> </a:t>
            </a:r>
            <a:r>
              <a:rPr lang="en-GB" dirty="0" smtClean="0"/>
              <a:t>      it </a:t>
            </a:r>
            <a:r>
              <a:rPr lang="en-GB" dirty="0" smtClean="0">
                <a:sym typeface="Wingdings" panose="05000000000000000000" pitchFamily="2" charset="2"/>
              </a:rPr>
              <a:t> </a:t>
            </a:r>
            <a:r>
              <a:rPr lang="en-GB" dirty="0" smtClean="0"/>
              <a:t>?</a:t>
            </a:r>
            <a:endParaRPr lang="en-GB" dirty="0"/>
          </a:p>
          <a:p>
            <a:endParaRPr lang="en-GB" dirty="0" smtClean="0"/>
          </a:p>
          <a:p>
            <a:endParaRPr lang="en-GB" dirty="0"/>
          </a:p>
        </p:txBody>
      </p:sp>
    </p:spTree>
    <p:extLst>
      <p:ext uri="{BB962C8B-B14F-4D97-AF65-F5344CB8AC3E}">
        <p14:creationId xmlns:p14="http://schemas.microsoft.com/office/powerpoint/2010/main" val="3749378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smtClean="0"/>
              <a:t>Look at the following paragraph and think which parts relate to a description of </a:t>
            </a:r>
            <a:r>
              <a:rPr lang="en-GB" sz="2700" dirty="0" smtClean="0">
                <a:solidFill>
                  <a:srgbClr val="FF0000"/>
                </a:solidFill>
              </a:rPr>
              <a:t>Quality</a:t>
            </a:r>
            <a:r>
              <a:rPr lang="en-GB" sz="2700" dirty="0" smtClean="0"/>
              <a:t>? </a:t>
            </a:r>
            <a:r>
              <a:rPr lang="en-GB" sz="2700" dirty="0" smtClean="0"/>
              <a:t>And which of </a:t>
            </a:r>
            <a:r>
              <a:rPr lang="en-GB" sz="2700" dirty="0" smtClean="0">
                <a:solidFill>
                  <a:srgbClr val="00B0F0"/>
                </a:solidFill>
              </a:rPr>
              <a:t>Contextual relevance</a:t>
            </a:r>
            <a:r>
              <a:rPr lang="en-GB" dirty="0" smtClean="0"/>
              <a:t>? </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smtClean="0"/>
          </a:p>
          <a:p>
            <a:r>
              <a:rPr lang="en-GB" dirty="0" smtClean="0"/>
              <a:t>“Seven </a:t>
            </a:r>
            <a:r>
              <a:rPr lang="en-GB" dirty="0"/>
              <a:t>studies included in this literature review were primarily concerned with training. This included those from Jordan, Bangladesh, Myanmar, Kenya, South Africa, Nepal and Nigeria. These studies were mostly of poor quality due to a lack of baseline or follow up data and/or control groups and unclear descriptions of the interventions. These studies tended to find positive outcomes but generally just over the short term with a lack of data on the long term knowledge and behaviour of those trained. In addition, many of these interventions were on a small scale</a:t>
            </a:r>
            <a:r>
              <a:rPr lang="en-GB" dirty="0" smtClean="0"/>
              <a:t>.”</a:t>
            </a:r>
            <a:endParaRPr lang="en-GB" dirty="0"/>
          </a:p>
          <a:p>
            <a:endParaRPr lang="en-GB" dirty="0"/>
          </a:p>
        </p:txBody>
      </p:sp>
    </p:spTree>
    <p:extLst>
      <p:ext uri="{BB962C8B-B14F-4D97-AF65-F5344CB8AC3E}">
        <p14:creationId xmlns:p14="http://schemas.microsoft.com/office/powerpoint/2010/main" val="74065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Quality</a:t>
            </a:r>
            <a:r>
              <a:rPr lang="en-GB" dirty="0" smtClean="0"/>
              <a:t>? </a:t>
            </a:r>
            <a:r>
              <a:rPr lang="en-GB" dirty="0" smtClean="0">
                <a:solidFill>
                  <a:srgbClr val="00B0F0"/>
                </a:solidFill>
              </a:rPr>
              <a:t>Context relevant</a:t>
            </a:r>
            <a:r>
              <a:rPr lang="en-GB" dirty="0" smtClean="0"/>
              <a:t>? </a:t>
            </a:r>
            <a:endParaRPr lang="en-GB" dirty="0"/>
          </a:p>
        </p:txBody>
      </p:sp>
      <p:sp>
        <p:nvSpPr>
          <p:cNvPr id="3" name="Content Placeholder 2"/>
          <p:cNvSpPr>
            <a:spLocks noGrp="1"/>
          </p:cNvSpPr>
          <p:nvPr>
            <p:ph idx="1"/>
          </p:nvPr>
        </p:nvSpPr>
        <p:spPr>
          <a:xfrm>
            <a:off x="457200" y="1340768"/>
            <a:ext cx="8229600" cy="5328592"/>
          </a:xfrm>
        </p:spPr>
        <p:txBody>
          <a:bodyPr>
            <a:normAutofit fontScale="62500" lnSpcReduction="20000"/>
          </a:bodyPr>
          <a:lstStyle/>
          <a:p>
            <a:r>
              <a:rPr lang="en-GB" sz="4500" dirty="0" smtClean="0">
                <a:solidFill>
                  <a:srgbClr val="FF0000"/>
                </a:solidFill>
              </a:rPr>
              <a:t>“Seven </a:t>
            </a:r>
            <a:r>
              <a:rPr lang="en-GB" sz="4500" dirty="0">
                <a:solidFill>
                  <a:srgbClr val="FF0000"/>
                </a:solidFill>
              </a:rPr>
              <a:t>studies </a:t>
            </a:r>
            <a:r>
              <a:rPr lang="en-GB" sz="4500" dirty="0"/>
              <a:t>included in this literature review were </a:t>
            </a:r>
            <a:r>
              <a:rPr lang="en-GB" sz="4500" dirty="0">
                <a:solidFill>
                  <a:srgbClr val="00B0F0"/>
                </a:solidFill>
              </a:rPr>
              <a:t>primarily concerned with training</a:t>
            </a:r>
            <a:r>
              <a:rPr lang="en-GB" sz="4500" dirty="0"/>
              <a:t>. This included those from </a:t>
            </a:r>
            <a:r>
              <a:rPr lang="en-GB" sz="4500" dirty="0">
                <a:solidFill>
                  <a:srgbClr val="00B0F0"/>
                </a:solidFill>
              </a:rPr>
              <a:t>Jordan, Bangladesh, Myanmar, Kenya, South Africa, Nepal and Nigeria</a:t>
            </a:r>
            <a:r>
              <a:rPr lang="en-GB" sz="4500" dirty="0">
                <a:solidFill>
                  <a:srgbClr val="FF0000"/>
                </a:solidFill>
              </a:rPr>
              <a:t>. </a:t>
            </a:r>
            <a:r>
              <a:rPr lang="en-GB" sz="4500" dirty="0"/>
              <a:t>These studies were </a:t>
            </a:r>
            <a:r>
              <a:rPr lang="en-GB" sz="4500" dirty="0">
                <a:solidFill>
                  <a:srgbClr val="FF0000"/>
                </a:solidFill>
              </a:rPr>
              <a:t>mostly of poor quality</a:t>
            </a:r>
            <a:r>
              <a:rPr lang="en-GB" sz="4500" dirty="0"/>
              <a:t> </a:t>
            </a:r>
            <a:r>
              <a:rPr lang="en-GB" sz="4500" dirty="0">
                <a:solidFill>
                  <a:srgbClr val="FF0000"/>
                </a:solidFill>
              </a:rPr>
              <a:t>due to a lack of baseline or follow up data and/or control groups and unclear descriptions of the interventions</a:t>
            </a:r>
            <a:r>
              <a:rPr lang="en-GB" sz="4500" dirty="0"/>
              <a:t>. These studies tended to find </a:t>
            </a:r>
            <a:r>
              <a:rPr lang="en-GB" sz="4500" dirty="0">
                <a:solidFill>
                  <a:srgbClr val="FF0000"/>
                </a:solidFill>
              </a:rPr>
              <a:t>positive outcomes but generally just over the short term with a lack of data on the long term knowledge and behaviour of those trained.</a:t>
            </a:r>
            <a:r>
              <a:rPr lang="en-GB" sz="4500" dirty="0"/>
              <a:t> In addition, many of these interventions were on a </a:t>
            </a:r>
            <a:r>
              <a:rPr lang="en-GB" sz="4500" dirty="0">
                <a:solidFill>
                  <a:srgbClr val="FF0000"/>
                </a:solidFill>
              </a:rPr>
              <a:t>small scale</a:t>
            </a:r>
            <a:r>
              <a:rPr lang="en-GB" sz="4500" dirty="0" smtClean="0">
                <a:solidFill>
                  <a:srgbClr val="FF0000"/>
                </a:solidFill>
              </a:rPr>
              <a:t>.”</a:t>
            </a:r>
            <a:endParaRPr lang="en-GB" sz="4500" dirty="0" smtClean="0">
              <a:solidFill>
                <a:srgbClr val="FF0000"/>
              </a:solidFill>
            </a:endParaRPr>
          </a:p>
          <a:p>
            <a:endParaRPr lang="en-GB" sz="4500" dirty="0">
              <a:solidFill>
                <a:srgbClr val="FF0000"/>
              </a:solidFill>
            </a:endParaRPr>
          </a:p>
          <a:p>
            <a:pPr marL="0" indent="0">
              <a:buNone/>
            </a:pPr>
            <a:r>
              <a:rPr lang="en-GB" sz="3600" dirty="0" smtClean="0">
                <a:solidFill>
                  <a:schemeClr val="accent1"/>
                </a:solidFill>
              </a:rPr>
              <a:t>This is all synthesis taken from a literature review in a distinction dissertation </a:t>
            </a:r>
            <a:endParaRPr lang="en-GB" sz="3600" dirty="0">
              <a:solidFill>
                <a:schemeClr val="accent1"/>
              </a:solidFill>
            </a:endParaRPr>
          </a:p>
          <a:p>
            <a:endParaRPr lang="en-GB" dirty="0"/>
          </a:p>
        </p:txBody>
      </p:sp>
    </p:spTree>
    <p:extLst>
      <p:ext uri="{BB962C8B-B14F-4D97-AF65-F5344CB8AC3E}">
        <p14:creationId xmlns:p14="http://schemas.microsoft.com/office/powerpoint/2010/main" val="2810215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Synthesising your critical appraisal findings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Many students find putting their ideas into academic writing a challenge at first. For this reason the University has developed a resource to help you get started. </a:t>
            </a:r>
          </a:p>
          <a:p>
            <a:endParaRPr lang="en-GB" dirty="0" smtClean="0"/>
          </a:p>
          <a:p>
            <a:r>
              <a:rPr lang="en-GB" dirty="0">
                <a:hlinkClick r:id="rId2"/>
              </a:rPr>
              <a:t>http://www.phrasebank.manchester.ac.uk/introducing-work</a:t>
            </a:r>
            <a:r>
              <a:rPr lang="en-GB" dirty="0" smtClean="0">
                <a:hlinkClick r:id="rId2"/>
              </a:rPr>
              <a:t>/</a:t>
            </a:r>
            <a:endParaRPr lang="en-GB" dirty="0" smtClean="0"/>
          </a:p>
          <a:p>
            <a:pPr marL="0" indent="0">
              <a:buNone/>
            </a:pPr>
            <a:endParaRPr lang="en-GB" dirty="0" smtClean="0"/>
          </a:p>
          <a:p>
            <a:pPr marL="0" indent="0">
              <a:buNone/>
            </a:pPr>
            <a:r>
              <a:rPr lang="en-GB" dirty="0" smtClean="0"/>
              <a:t>Look at </a:t>
            </a:r>
          </a:p>
          <a:p>
            <a:pPr lvl="1"/>
            <a:r>
              <a:rPr lang="en-GB" dirty="0" smtClean="0"/>
              <a:t>Being critical</a:t>
            </a:r>
          </a:p>
          <a:p>
            <a:pPr lvl="1"/>
            <a:r>
              <a:rPr lang="en-GB" dirty="0" smtClean="0"/>
              <a:t>Describing trends</a:t>
            </a:r>
          </a:p>
          <a:p>
            <a:pPr lvl="1"/>
            <a:r>
              <a:rPr lang="en-GB" dirty="0" smtClean="0"/>
              <a:t>Compare and contrast</a:t>
            </a:r>
          </a:p>
          <a:p>
            <a:pPr lvl="1"/>
            <a:endParaRPr lang="en-GB" dirty="0" smtClean="0"/>
          </a:p>
          <a:p>
            <a:pPr marL="457200" lvl="1" indent="0">
              <a:buNone/>
            </a:pPr>
            <a:r>
              <a:rPr lang="en-GB" i="1" dirty="0" smtClean="0">
                <a:solidFill>
                  <a:srgbClr val="FF0000"/>
                </a:solidFill>
              </a:rPr>
              <a:t>Could you find some of these useful?</a:t>
            </a:r>
            <a:endParaRPr lang="en-GB" i="1" dirty="0">
              <a:solidFill>
                <a:srgbClr val="FF0000"/>
              </a:solidFill>
            </a:endParaRPr>
          </a:p>
        </p:txBody>
      </p:sp>
    </p:spTree>
    <p:extLst>
      <p:ext uri="{BB962C8B-B14F-4D97-AF65-F5344CB8AC3E}">
        <p14:creationId xmlns:p14="http://schemas.microsoft.com/office/powerpoint/2010/main" val="1778205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Synthesis </a:t>
            </a:r>
            <a:r>
              <a:rPr lang="en-GB" dirty="0" smtClean="0"/>
              <a:t>writing exercise</a:t>
            </a:r>
            <a:endParaRPr lang="en-GB" dirty="0"/>
          </a:p>
        </p:txBody>
      </p:sp>
      <p:sp>
        <p:nvSpPr>
          <p:cNvPr id="3" name="Content Placeholder 2"/>
          <p:cNvSpPr>
            <a:spLocks noGrp="1"/>
          </p:cNvSpPr>
          <p:nvPr>
            <p:ph sz="half" idx="1"/>
          </p:nvPr>
        </p:nvSpPr>
        <p:spPr>
          <a:xfrm>
            <a:off x="457200" y="1600200"/>
            <a:ext cx="4038600" cy="4997152"/>
          </a:xfrm>
        </p:spPr>
        <p:txBody>
          <a:bodyPr>
            <a:normAutofit fontScale="62500" lnSpcReduction="20000"/>
          </a:bodyPr>
          <a:lstStyle/>
          <a:p>
            <a:r>
              <a:rPr lang="en-GB" sz="3100" dirty="0" smtClean="0"/>
              <a:t>You have three abstracts of </a:t>
            </a:r>
            <a:r>
              <a:rPr lang="en-GB" sz="3100" dirty="0" smtClean="0"/>
              <a:t>papers* </a:t>
            </a:r>
            <a:r>
              <a:rPr lang="en-GB" sz="3100" dirty="0" smtClean="0"/>
              <a:t>concerning health worker attitude to Rapid Diagnostic testing </a:t>
            </a:r>
            <a:r>
              <a:rPr lang="en-GB" sz="3100" dirty="0" smtClean="0"/>
              <a:t> (RDT)</a:t>
            </a:r>
            <a:r>
              <a:rPr lang="en-GB" sz="3100" dirty="0"/>
              <a:t> </a:t>
            </a:r>
            <a:r>
              <a:rPr lang="en-GB" sz="3100" dirty="0" smtClean="0"/>
              <a:t>for </a:t>
            </a:r>
            <a:r>
              <a:rPr lang="en-GB" sz="3100" dirty="0" smtClean="0"/>
              <a:t>malaria. </a:t>
            </a:r>
            <a:r>
              <a:rPr lang="en-GB" sz="3100" i="1" u="sng" dirty="0" smtClean="0"/>
              <a:t>Assume their quality is ‘good</a:t>
            </a:r>
            <a:r>
              <a:rPr lang="en-GB" sz="3100" i="1" u="sng" dirty="0" smtClean="0"/>
              <a:t>’, this is not an exercise in critical appraisal * </a:t>
            </a:r>
            <a:r>
              <a:rPr lang="en-GB" sz="3100" i="1" u="sng" dirty="0" smtClean="0">
                <a:solidFill>
                  <a:srgbClr val="FF0000"/>
                </a:solidFill>
              </a:rPr>
              <a:t>separate file</a:t>
            </a:r>
            <a:endParaRPr lang="en-GB" sz="3100" i="1" u="sng" dirty="0" smtClean="0">
              <a:solidFill>
                <a:srgbClr val="FF0000"/>
              </a:solidFill>
            </a:endParaRPr>
          </a:p>
          <a:p>
            <a:endParaRPr lang="en-GB" sz="3100" dirty="0" smtClean="0"/>
          </a:p>
          <a:p>
            <a:r>
              <a:rPr lang="en-GB" sz="3100" dirty="0"/>
              <a:t>W</a:t>
            </a:r>
            <a:r>
              <a:rPr lang="en-GB" sz="3100" dirty="0" smtClean="0"/>
              <a:t>rite </a:t>
            </a:r>
            <a:r>
              <a:rPr lang="en-GB" sz="3100" dirty="0" smtClean="0"/>
              <a:t>a paragraph (about 5 sentences) synthesising their findings, demonstrating your knowledge of critical </a:t>
            </a:r>
            <a:r>
              <a:rPr lang="en-GB" sz="3100" dirty="0" smtClean="0"/>
              <a:t>appraisal and ability to synthesise in your own words</a:t>
            </a:r>
          </a:p>
          <a:p>
            <a:endParaRPr lang="en-GB" sz="3100" dirty="0"/>
          </a:p>
          <a:p>
            <a:r>
              <a:rPr lang="en-GB" sz="3100" dirty="0" smtClean="0"/>
              <a:t>Email your finished paragraph to me and I will give you feedback. </a:t>
            </a:r>
          </a:p>
          <a:p>
            <a:r>
              <a:rPr lang="en-GB" sz="3100" smtClean="0"/>
              <a:t>Katie.reed@manchester.ac.uk</a:t>
            </a:r>
            <a:endParaRPr lang="en-GB" sz="3100" dirty="0" smtClean="0"/>
          </a:p>
          <a:p>
            <a:endParaRPr lang="en-GB" sz="3100" dirty="0" smtClean="0"/>
          </a:p>
          <a:p>
            <a:endParaRPr lang="en-GB" sz="3100" dirty="0" smtClean="0"/>
          </a:p>
          <a:p>
            <a:endParaRPr lang="en-GB" dirty="0"/>
          </a:p>
        </p:txBody>
      </p:sp>
      <p:sp>
        <p:nvSpPr>
          <p:cNvPr id="6" name="Content Placeholder 5"/>
          <p:cNvSpPr>
            <a:spLocks noGrp="1"/>
          </p:cNvSpPr>
          <p:nvPr>
            <p:ph sz="half" idx="2"/>
          </p:nvPr>
        </p:nvSpPr>
        <p:spPr/>
        <p:txBody>
          <a:bodyPr>
            <a:normAutofit fontScale="62500" lnSpcReduction="20000"/>
          </a:bodyPr>
          <a:lstStyle/>
          <a:p>
            <a:r>
              <a:rPr lang="en-GB" dirty="0" smtClean="0"/>
              <a:t>Title; </a:t>
            </a:r>
          </a:p>
          <a:p>
            <a:pPr algn="ctr"/>
            <a:r>
              <a:rPr lang="en-GB" u="sng" dirty="0" smtClean="0"/>
              <a:t>RDT use in SSA, </a:t>
            </a:r>
            <a:r>
              <a:rPr lang="en-GB" u="sng" dirty="0" smtClean="0"/>
              <a:t>health worker attitudes and practices</a:t>
            </a:r>
            <a:endParaRPr lang="en-GB" u="sng" dirty="0"/>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5319" y="2924944"/>
            <a:ext cx="4148895" cy="1750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0102" y="4941168"/>
            <a:ext cx="3799327" cy="1477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2502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610</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Putting Critical appraisal into practice</vt:lpstr>
      <vt:lpstr>Consciously skilled or unskilled in critical appraisal ??</vt:lpstr>
      <vt:lpstr>Quick revision of critical appraisal</vt:lpstr>
      <vt:lpstr>Hierarchy of evidence. </vt:lpstr>
      <vt:lpstr>But…..</vt:lpstr>
      <vt:lpstr>Look at the following paragraph and think which parts relate to a description of Quality? And which of Contextual relevance? </vt:lpstr>
      <vt:lpstr>Quality? Context relevant? </vt:lpstr>
      <vt:lpstr>Synthesising your critical appraisal findings</vt:lpstr>
      <vt:lpstr>Synthesis writing exercise</vt:lpstr>
      <vt:lpstr>The reflect ‘what have you learned’?</vt:lpstr>
      <vt:lpstr>Reflection; what have you learned?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dc:title>
  <dc:creator>Katie Reed</dc:creator>
  <cp:lastModifiedBy>Katie Reed</cp:lastModifiedBy>
  <cp:revision>22</cp:revision>
  <dcterms:created xsi:type="dcterms:W3CDTF">2017-01-07T19:51:38Z</dcterms:created>
  <dcterms:modified xsi:type="dcterms:W3CDTF">2018-03-14T12:00:33Z</dcterms:modified>
</cp:coreProperties>
</file>