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7" r:id="rId3"/>
    <p:sldId id="260" r:id="rId4"/>
    <p:sldId id="258" r:id="rId5"/>
    <p:sldId id="268" r:id="rId6"/>
    <p:sldId id="269" r:id="rId7"/>
    <p:sldId id="270" r:id="rId8"/>
    <p:sldId id="271" r:id="rId9"/>
    <p:sldId id="261" r:id="rId10"/>
    <p:sldId id="262" r:id="rId11"/>
    <p:sldId id="263" r:id="rId12"/>
    <p:sldId id="264" r:id="rId13"/>
    <p:sldId id="265" r:id="rId14"/>
    <p:sldId id="266" r:id="rId15"/>
    <p:sldId id="274"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81" d="100"/>
          <a:sy n="81" d="100"/>
        </p:scale>
        <p:origin x="-186"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f5-ev5-7ZAhUiDMAKHTjKAd8QjRwIBg&amp;url=http://www.tonicmoney.com/how-you-benefit/valuing-your-assets&amp;psig=AOvVaw0fBfGN2A3c0Ln0GdrZgfhh&amp;ust=1521219719818220"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How to build on your MPH</a:t>
            </a:r>
            <a:endParaRPr lang="en-GB" dirty="0"/>
          </a:p>
        </p:txBody>
      </p:sp>
      <p:sp>
        <p:nvSpPr>
          <p:cNvPr id="7" name="Content Placeholder 6"/>
          <p:cNvSpPr>
            <a:spLocks noGrp="1"/>
          </p:cNvSpPr>
          <p:nvPr>
            <p:ph idx="1"/>
          </p:nvPr>
        </p:nvSpPr>
        <p:spPr/>
        <p:txBody>
          <a:bodyPr>
            <a:normAutofit/>
          </a:bodyPr>
          <a:lstStyle/>
          <a:p>
            <a:r>
              <a:rPr lang="en-GB" sz="2400" dirty="0" smtClean="0">
                <a:latin typeface="Calibri" panose="020F0502020204030204" pitchFamily="34" charset="0"/>
              </a:rPr>
              <a:t>We are very grateful to </a:t>
            </a:r>
            <a:r>
              <a:rPr lang="en-GB" sz="2400" dirty="0" smtClean="0">
                <a:latin typeface="Calibri" panose="020F0502020204030204" pitchFamily="34" charset="0"/>
              </a:rPr>
              <a:t>the Alumni </a:t>
            </a:r>
            <a:r>
              <a:rPr lang="en-GB" sz="2400" dirty="0" smtClean="0">
                <a:latin typeface="Calibri" panose="020F0502020204030204" pitchFamily="34" charset="0"/>
              </a:rPr>
              <a:t>who have kindly provided us with their own case studies. Peter</a:t>
            </a:r>
            <a:r>
              <a:rPr lang="en-GB" sz="2400" dirty="0" smtClean="0">
                <a:latin typeface="Calibri" panose="020F0502020204030204" pitchFamily="34" charset="0"/>
              </a:rPr>
              <a:t>, </a:t>
            </a:r>
            <a:r>
              <a:rPr lang="en-GB" sz="2400" dirty="0" err="1" smtClean="0">
                <a:latin typeface="Calibri" panose="020F0502020204030204" pitchFamily="34" charset="0"/>
              </a:rPr>
              <a:t>Temi</a:t>
            </a:r>
            <a:r>
              <a:rPr lang="en-GB" sz="2400" dirty="0" smtClean="0">
                <a:latin typeface="Calibri" panose="020F0502020204030204" pitchFamily="34" charset="0"/>
              </a:rPr>
              <a:t>,  </a:t>
            </a:r>
            <a:r>
              <a:rPr lang="en-GB" sz="2400" dirty="0" smtClean="0">
                <a:latin typeface="Calibri" panose="020F0502020204030204" pitchFamily="34" charset="0"/>
              </a:rPr>
              <a:t>Bona’ and Daniel are all pursuing quite different career’s  and we would encourage you to read </a:t>
            </a:r>
            <a:r>
              <a:rPr lang="en-GB" sz="2400" dirty="0" smtClean="0">
                <a:latin typeface="Calibri" panose="020F0502020204030204" pitchFamily="34" charset="0"/>
              </a:rPr>
              <a:t>all of their </a:t>
            </a:r>
            <a:r>
              <a:rPr lang="en-GB" sz="2400" dirty="0" smtClean="0">
                <a:latin typeface="Calibri" panose="020F0502020204030204" pitchFamily="34" charset="0"/>
              </a:rPr>
              <a:t>accounts. But as you go look for </a:t>
            </a:r>
            <a:r>
              <a:rPr lang="en-GB" sz="2400" dirty="0" smtClean="0">
                <a:latin typeface="Calibri" panose="020F0502020204030204" pitchFamily="34" charset="0"/>
              </a:rPr>
              <a:t>the key themes that reoccur . We have summarised some of them at the end but we would encourage to look for you own too.  We would also like to add your own story in a year or two…….</a:t>
            </a:r>
            <a:endParaRPr lang="en-GB" sz="2400" dirty="0">
              <a:latin typeface="Calibri" panose="020F0502020204030204" pitchFamily="34" charset="0"/>
            </a:endParaRPr>
          </a:p>
        </p:txBody>
      </p:sp>
    </p:spTree>
    <p:extLst>
      <p:ext uri="{BB962C8B-B14F-4D97-AF65-F5344CB8AC3E}">
        <p14:creationId xmlns:p14="http://schemas.microsoft.com/office/powerpoint/2010/main" val="117505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40677"/>
          </a:xfrm>
        </p:spPr>
        <p:txBody>
          <a:bodyPr>
            <a:normAutofit fontScale="90000"/>
          </a:bodyPr>
          <a:lstStyle/>
          <a:p>
            <a:endParaRPr lang="en-GB" dirty="0"/>
          </a:p>
        </p:txBody>
      </p:sp>
      <p:sp>
        <p:nvSpPr>
          <p:cNvPr id="4" name="Content Placeholder 3"/>
          <p:cNvSpPr>
            <a:spLocks noGrp="1"/>
          </p:cNvSpPr>
          <p:nvPr>
            <p:ph sz="half" idx="2"/>
          </p:nvPr>
        </p:nvSpPr>
        <p:spPr>
          <a:xfrm>
            <a:off x="5089970" y="1078523"/>
            <a:ext cx="4184034" cy="5251939"/>
          </a:xfrm>
        </p:spPr>
        <p:txBody>
          <a:bodyPr>
            <a:normAutofit fontScale="70000" lnSpcReduction="20000"/>
          </a:bodyPr>
          <a:lstStyle/>
          <a:p>
            <a:r>
              <a:rPr lang="en-GB" sz="2000" u="sng" dirty="0">
                <a:latin typeface="Calibri" panose="020F0502020204030204" pitchFamily="34" charset="0"/>
              </a:rPr>
              <a:t>Working my network </a:t>
            </a:r>
            <a:endParaRPr lang="en-GB" sz="2000" dirty="0">
              <a:latin typeface="Calibri" panose="020F0502020204030204" pitchFamily="34" charset="0"/>
            </a:endParaRPr>
          </a:p>
          <a:p>
            <a:r>
              <a:rPr lang="en-GB" sz="2000" dirty="0">
                <a:latin typeface="Calibri" panose="020F0502020204030204" pitchFamily="34" charset="0"/>
              </a:rPr>
              <a:t>I made sure that folks in my network are aware of my additional qualification and what additional value I was able to add in after training. I specifically targeted my mentors, referees and people I had done work with who had potential to point me to new challenges. And truly, one of them reached out when their organization was head hunting for a country director. I was fortunate to interview successfully and it the position I have held for the last two years. </a:t>
            </a:r>
          </a:p>
          <a:p>
            <a:pPr marL="0" indent="0">
              <a:buNone/>
            </a:pPr>
            <a:endParaRPr lang="en-GB" sz="2000" dirty="0">
              <a:latin typeface="Calibri" panose="020F0502020204030204" pitchFamily="34" charset="0"/>
            </a:endParaRPr>
          </a:p>
          <a:p>
            <a:r>
              <a:rPr lang="en-GB" sz="2000" dirty="0">
                <a:latin typeface="Calibri" panose="020F0502020204030204" pitchFamily="34" charset="0"/>
              </a:rPr>
              <a:t>I have also got a couple of consultancies and requests for talks... from folks I have kept updated on my academic progress. </a:t>
            </a:r>
          </a:p>
          <a:p>
            <a:r>
              <a:rPr lang="en-GB" sz="2000" dirty="0">
                <a:latin typeface="Calibri" panose="020F0502020204030204" pitchFamily="34" charset="0"/>
              </a:rPr>
              <a:t/>
            </a:r>
            <a:br>
              <a:rPr lang="en-GB" sz="2000" dirty="0">
                <a:latin typeface="Calibri" panose="020F0502020204030204" pitchFamily="34" charset="0"/>
              </a:rPr>
            </a:br>
            <a:endParaRPr lang="en-GB" sz="2000" dirty="0">
              <a:latin typeface="Calibri" panose="020F0502020204030204" pitchFamily="34" charset="0"/>
            </a:endParaRPr>
          </a:p>
          <a:p>
            <a:r>
              <a:rPr lang="en-GB" sz="2000" u="sng" dirty="0">
                <a:latin typeface="Calibri" panose="020F0502020204030204" pitchFamily="34" charset="0"/>
              </a:rPr>
              <a:t>Updated CV/</a:t>
            </a:r>
            <a:r>
              <a:rPr lang="en-GB" sz="2000" u="sng" dirty="0" err="1">
                <a:latin typeface="Calibri" panose="020F0502020204030204" pitchFamily="34" charset="0"/>
              </a:rPr>
              <a:t>Linkedin</a:t>
            </a:r>
            <a:r>
              <a:rPr lang="en-GB" sz="2000" u="sng" dirty="0">
                <a:latin typeface="Calibri" panose="020F0502020204030204" pitchFamily="34" charset="0"/>
              </a:rPr>
              <a:t> profile: </a:t>
            </a:r>
            <a:endParaRPr lang="en-GB" sz="2000" dirty="0">
              <a:latin typeface="Calibri" panose="020F0502020204030204" pitchFamily="34" charset="0"/>
            </a:endParaRPr>
          </a:p>
          <a:p>
            <a:r>
              <a:rPr lang="en-GB" sz="2000" dirty="0">
                <a:latin typeface="Calibri" panose="020F0502020204030204" pitchFamily="34" charset="0"/>
              </a:rPr>
              <a:t>This is the obvious piece by </a:t>
            </a:r>
            <a:r>
              <a:rPr lang="en-GB" sz="2000" dirty="0" smtClean="0">
                <a:latin typeface="Calibri" panose="020F0502020204030204" pitchFamily="34" charset="0"/>
              </a:rPr>
              <a:t>don’t </a:t>
            </a:r>
            <a:r>
              <a:rPr lang="en-GB" sz="2000" dirty="0">
                <a:latin typeface="Calibri" panose="020F0502020204030204" pitchFamily="34" charset="0"/>
              </a:rPr>
              <a:t>take it for granted. I </a:t>
            </a:r>
            <a:r>
              <a:rPr lang="en-GB" sz="2000" dirty="0" smtClean="0">
                <a:latin typeface="Calibri" panose="020F0502020204030204" pitchFamily="34" charset="0"/>
              </a:rPr>
              <a:t>have </a:t>
            </a:r>
            <a:r>
              <a:rPr lang="en-GB" sz="2000" dirty="0">
                <a:latin typeface="Calibri" panose="020F0502020204030204" pitchFamily="34" charset="0"/>
              </a:rPr>
              <a:t>heard from a few people who said, " I had no idea you had an MPH" , "I was pleasantly surprised to learn that you could actually be a good fit for our assignment" ... </a:t>
            </a:r>
          </a:p>
          <a:p>
            <a:endParaRPr lang="en-GB" dirty="0">
              <a:latin typeface="Calibri" panose="020F0502020204030204" pitchFamily="34" charset="0"/>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16756" y="3544094"/>
            <a:ext cx="41052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48" y="110087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C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48" y="2508738"/>
            <a:ext cx="4245765" cy="281512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consulta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584" y="5056798"/>
            <a:ext cx="31051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23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09599"/>
            <a:ext cx="8596668" cy="1559169"/>
          </a:xfrm>
        </p:spPr>
        <p:txBody>
          <a:bodyPr>
            <a:normAutofit fontScale="90000"/>
          </a:bodyPr>
          <a:lstStyle/>
          <a:p>
            <a:pPr>
              <a:spcAft>
                <a:spcPts val="0"/>
              </a:spcAft>
            </a:pPr>
            <a:r>
              <a:rPr lang="en-US" sz="2200" b="1" dirty="0">
                <a:solidFill>
                  <a:srgbClr val="000000"/>
                </a:solidFill>
                <a:latin typeface="Calibri"/>
                <a:ea typeface="Calibri"/>
                <a:cs typeface="Calibri"/>
              </a:rPr>
              <a:t>Daniel </a:t>
            </a:r>
            <a:r>
              <a:rPr lang="en-US" sz="2200" b="1" dirty="0" err="1">
                <a:solidFill>
                  <a:srgbClr val="000000"/>
                </a:solidFill>
                <a:latin typeface="Calibri"/>
                <a:ea typeface="Calibri"/>
                <a:cs typeface="Calibri"/>
              </a:rPr>
              <a:t>Semakula</a:t>
            </a:r>
            <a:r>
              <a:rPr lang="en-US" sz="2200" b="1" dirty="0">
                <a:solidFill>
                  <a:srgbClr val="000000"/>
                </a:solidFill>
                <a:latin typeface="Calibri"/>
                <a:ea typeface="Calibri"/>
                <a:cs typeface="Calibri"/>
              </a:rPr>
              <a:t>. (</a:t>
            </a:r>
            <a:r>
              <a:rPr lang="en-US" sz="2200" dirty="0">
                <a:solidFill>
                  <a:srgbClr val="000000"/>
                </a:solidFill>
                <a:latin typeface="Calibri"/>
                <a:ea typeface="Calibri"/>
                <a:cs typeface="Calibri"/>
              </a:rPr>
              <a:t>MPH 2010-2013.)</a:t>
            </a:r>
            <a:r>
              <a:rPr lang="en-GB" sz="2200" dirty="0">
                <a:latin typeface="Calibri"/>
                <a:ea typeface="Calibri"/>
                <a:cs typeface="Times New Roman"/>
              </a:rPr>
              <a:t/>
            </a:r>
            <a:br>
              <a:rPr lang="en-GB" sz="2200" dirty="0">
                <a:latin typeface="Calibri"/>
                <a:ea typeface="Calibri"/>
                <a:cs typeface="Times New Roman"/>
              </a:rPr>
            </a:br>
            <a:r>
              <a:rPr lang="en-US" sz="2200" dirty="0">
                <a:solidFill>
                  <a:srgbClr val="000000"/>
                </a:solidFill>
                <a:latin typeface="Calibri"/>
                <a:ea typeface="Calibri"/>
                <a:cs typeface="Calibri"/>
              </a:rPr>
              <a:t> </a:t>
            </a:r>
            <a:r>
              <a:rPr lang="en-GB" sz="2200" dirty="0">
                <a:latin typeface="Calibri"/>
                <a:ea typeface="Calibri"/>
                <a:cs typeface="Times New Roman"/>
              </a:rPr>
              <a:t/>
            </a:r>
            <a:br>
              <a:rPr lang="en-GB" sz="2200" dirty="0">
                <a:latin typeface="Calibri"/>
                <a:ea typeface="Calibri"/>
                <a:cs typeface="Times New Roman"/>
              </a:rPr>
            </a:br>
            <a:r>
              <a:rPr lang="en-US" sz="2000" dirty="0">
                <a:solidFill>
                  <a:srgbClr val="000000"/>
                </a:solidFill>
                <a:latin typeface="Calibri"/>
                <a:ea typeface="Calibri"/>
                <a:cs typeface="Calibri"/>
              </a:rPr>
              <a:t>When I completed MPH I enrolled for a PhD which I am completing this </a:t>
            </a:r>
            <a:r>
              <a:rPr lang="en-US" sz="2000" dirty="0" smtClean="0">
                <a:solidFill>
                  <a:srgbClr val="000000"/>
                </a:solidFill>
                <a:latin typeface="Calibri"/>
                <a:ea typeface="Calibri"/>
                <a:cs typeface="Calibri"/>
              </a:rPr>
              <a:t>year (2018)  </a:t>
            </a:r>
            <a:r>
              <a:rPr lang="en-US" sz="2000" dirty="0">
                <a:solidFill>
                  <a:srgbClr val="000000"/>
                </a:solidFill>
                <a:latin typeface="Calibri"/>
                <a:ea typeface="Calibri"/>
                <a:cs typeface="Calibri"/>
              </a:rPr>
              <a:t>but I have also been involved in other public health work alongside my studies.</a:t>
            </a:r>
            <a:r>
              <a:rPr lang="en-GB" dirty="0">
                <a:latin typeface="Calibri"/>
                <a:ea typeface="Calibri"/>
                <a:cs typeface="Times New Roman"/>
              </a:rPr>
              <a:t/>
            </a:r>
            <a:br>
              <a:rPr lang="en-GB" dirty="0">
                <a:latin typeface="Calibri"/>
                <a:ea typeface="Calibri"/>
                <a:cs typeface="Times New Roman"/>
              </a:rPr>
            </a:br>
            <a:endParaRPr lang="en-GB" dirty="0"/>
          </a:p>
        </p:txBody>
      </p:sp>
      <p:sp>
        <p:nvSpPr>
          <p:cNvPr id="6" name="Content Placeholder 5"/>
          <p:cNvSpPr>
            <a:spLocks noGrp="1"/>
          </p:cNvSpPr>
          <p:nvPr>
            <p:ph idx="1"/>
          </p:nvPr>
        </p:nvSpPr>
        <p:spPr/>
        <p:txBody>
          <a:bodyPr>
            <a:normAutofit/>
          </a:bodyPr>
          <a:lstStyle/>
          <a:p>
            <a:pPr marL="0" indent="0">
              <a:buNone/>
            </a:pPr>
            <a:r>
              <a:rPr lang="en-US" dirty="0">
                <a:solidFill>
                  <a:srgbClr val="000000"/>
                </a:solidFill>
                <a:latin typeface="Calibri"/>
                <a:ea typeface="Calibri"/>
                <a:cs typeface="Calibri"/>
              </a:rPr>
              <a:t>I </a:t>
            </a:r>
            <a:r>
              <a:rPr lang="en-US" dirty="0" smtClean="0">
                <a:solidFill>
                  <a:srgbClr val="000000"/>
                </a:solidFill>
                <a:latin typeface="Calibri"/>
                <a:ea typeface="Calibri"/>
                <a:cs typeface="Calibri"/>
              </a:rPr>
              <a:t>have highlighted </a:t>
            </a:r>
            <a:r>
              <a:rPr lang="en-US" dirty="0">
                <a:solidFill>
                  <a:srgbClr val="000000"/>
                </a:solidFill>
                <a:latin typeface="Calibri"/>
                <a:ea typeface="Calibri"/>
                <a:cs typeface="Calibri"/>
              </a:rPr>
              <a:t>some of the work I have been involved in, where I had to apply the knowledge and skills I obtained from the MPH </a:t>
            </a:r>
            <a:r>
              <a:rPr lang="en-US" dirty="0" smtClean="0">
                <a:solidFill>
                  <a:srgbClr val="000000"/>
                </a:solidFill>
                <a:latin typeface="Calibri"/>
                <a:ea typeface="Calibri"/>
                <a:cs typeface="Calibri"/>
              </a:rPr>
              <a:t>program.</a:t>
            </a:r>
            <a:r>
              <a:rPr lang="en-GB" dirty="0" smtClean="0">
                <a:latin typeface="Calibri"/>
                <a:ea typeface="Calibri"/>
                <a:cs typeface="Times New Roman"/>
              </a:rPr>
              <a:t> </a:t>
            </a:r>
            <a:r>
              <a:rPr lang="en-US" dirty="0" smtClean="0">
                <a:solidFill>
                  <a:srgbClr val="000000"/>
                </a:solidFill>
                <a:latin typeface="Calibri"/>
                <a:ea typeface="Calibri"/>
                <a:cs typeface="Calibri"/>
              </a:rPr>
              <a:t>I </a:t>
            </a:r>
            <a:r>
              <a:rPr lang="en-US" dirty="0">
                <a:solidFill>
                  <a:srgbClr val="000000"/>
                </a:solidFill>
                <a:latin typeface="Calibri"/>
                <a:ea typeface="Calibri"/>
                <a:cs typeface="Calibri"/>
              </a:rPr>
              <a:t>am currently involved in a project whose main goal is to develop and evaluate learning resources to enable the public identify false claims about the effects of treatments and learn how to apply Key Concepts of evidence-informed decision-making to assess their trustworthiness and make informed health choices. </a:t>
            </a:r>
            <a:endParaRPr lang="en-GB" dirty="0">
              <a:latin typeface="Calibri"/>
              <a:ea typeface="Calibri"/>
              <a:cs typeface="Times New Roman"/>
            </a:endParaRPr>
          </a:p>
          <a:p>
            <a:endParaRPr lang="en-GB" dirty="0">
              <a:latin typeface="Calibri"/>
              <a:ea typeface="Calibri"/>
              <a:cs typeface="Times New Roman"/>
            </a:endParaRPr>
          </a:p>
          <a:p>
            <a:r>
              <a:rPr lang="en-US" dirty="0">
                <a:solidFill>
                  <a:srgbClr val="000000"/>
                </a:solidFill>
                <a:latin typeface="Calibri"/>
                <a:ea typeface="Calibri"/>
                <a:cs typeface="Calibri"/>
              </a:rPr>
              <a:t>We use Key Concepts of evidence-based medicine / evidence-based practice to develop materials that are usable by members of the nonacademic public to think critically and assess the trustworthiness of claims people make about the effects (benefits and harms) of treatment.</a:t>
            </a:r>
            <a:endParaRPr lang="en-GB" dirty="0">
              <a:latin typeface="Calibri"/>
              <a:ea typeface="Calibri"/>
              <a:cs typeface="Times New Roman"/>
            </a:endParaRPr>
          </a:p>
          <a:p>
            <a:endParaRPr lang="en-GB" dirty="0"/>
          </a:p>
        </p:txBody>
      </p:sp>
      <p:pic>
        <p:nvPicPr>
          <p:cNvPr id="4098" name="Picture 2" descr="C:\Users\Katie\AppData\Local\Temp\da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891" y="426427"/>
            <a:ext cx="4853353" cy="252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1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78" y="597878"/>
            <a:ext cx="9260463" cy="541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8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
            <a:ext cx="7924800" cy="6186309"/>
          </a:xfrm>
          <a:prstGeom prst="rect">
            <a:avLst/>
          </a:prstGeom>
        </p:spPr>
        <p:txBody>
          <a:bodyPr wrap="square">
            <a:spAutoFit/>
          </a:bodyPr>
          <a:lstStyle/>
          <a:p>
            <a:pPr lvl="0">
              <a:spcAft>
                <a:spcPts val="0"/>
              </a:spcAft>
            </a:pPr>
            <a:r>
              <a:rPr lang="en-US" dirty="0" smtClean="0">
                <a:solidFill>
                  <a:srgbClr val="000000"/>
                </a:solidFill>
                <a:latin typeface="Calibri"/>
                <a:ea typeface="Calibri"/>
                <a:cs typeface="Calibri"/>
              </a:rPr>
              <a:t>4) develop </a:t>
            </a:r>
            <a:r>
              <a:rPr lang="en-US" dirty="0">
                <a:solidFill>
                  <a:srgbClr val="000000"/>
                </a:solidFill>
                <a:latin typeface="Calibri"/>
                <a:ea typeface="Calibri"/>
                <a:cs typeface="Calibri"/>
              </a:rPr>
              <a:t>a new tool for evaluating people’s ability to assess the trustworthiness of claims about the effects of treatments. </a:t>
            </a:r>
            <a:r>
              <a:rPr lang="en-US" dirty="0">
                <a:solidFill>
                  <a:srgbClr val="000000"/>
                </a:solidFill>
                <a:highlight>
                  <a:srgbClr val="00FF00"/>
                </a:highlight>
                <a:latin typeface="Calibri"/>
                <a:ea typeface="Calibri"/>
                <a:cs typeface="Calibri"/>
              </a:rPr>
              <a:t>Face / content validity-qualitative research methods. Item difficulty and differentiation &lt;– </a:t>
            </a:r>
            <a:r>
              <a:rPr lang="en-US" dirty="0" err="1">
                <a:solidFill>
                  <a:srgbClr val="000000"/>
                </a:solidFill>
                <a:highlight>
                  <a:srgbClr val="00FF00"/>
                </a:highlight>
                <a:latin typeface="Calibri"/>
                <a:ea typeface="Calibri"/>
                <a:cs typeface="Calibri"/>
              </a:rPr>
              <a:t>Rasch</a:t>
            </a:r>
            <a:r>
              <a:rPr lang="en-US" dirty="0">
                <a:solidFill>
                  <a:srgbClr val="000000"/>
                </a:solidFill>
                <a:highlight>
                  <a:srgbClr val="00FF00"/>
                </a:highlight>
                <a:latin typeface="Calibri"/>
                <a:ea typeface="Calibri"/>
                <a:cs typeface="Calibri"/>
              </a:rPr>
              <a:t> analysis; Reliability &lt;– correlation.</a:t>
            </a:r>
            <a:endParaRPr lang="en-GB" dirty="0">
              <a:latin typeface="Calibri"/>
              <a:ea typeface="Calibri"/>
              <a:cs typeface="Times New Roman"/>
            </a:endParaRPr>
          </a:p>
          <a:p>
            <a:pPr marL="457200">
              <a:spcAft>
                <a:spcPts val="0"/>
              </a:spcAft>
            </a:pPr>
            <a:r>
              <a:rPr lang="en-US" dirty="0">
                <a:solidFill>
                  <a:srgbClr val="000000"/>
                </a:solidFill>
                <a:latin typeface="Calibri"/>
                <a:ea typeface="Calibri"/>
                <a:cs typeface="Calibri"/>
              </a:rPr>
              <a:t> </a:t>
            </a:r>
            <a:endParaRPr lang="en-GB" dirty="0">
              <a:latin typeface="Calibri"/>
              <a:ea typeface="Calibri"/>
              <a:cs typeface="Times New Roman"/>
            </a:endParaRPr>
          </a:p>
          <a:p>
            <a:pPr lvl="0">
              <a:spcAft>
                <a:spcPts val="0"/>
              </a:spcAft>
            </a:pPr>
            <a:r>
              <a:rPr lang="en-US" dirty="0" smtClean="0">
                <a:solidFill>
                  <a:srgbClr val="000000"/>
                </a:solidFill>
                <a:latin typeface="Calibri"/>
                <a:ea typeface="Calibri"/>
                <a:cs typeface="Calibri"/>
              </a:rPr>
              <a:t>5) evaluate </a:t>
            </a:r>
            <a:r>
              <a:rPr lang="en-US" dirty="0">
                <a:solidFill>
                  <a:srgbClr val="000000"/>
                </a:solidFill>
                <a:latin typeface="Calibri"/>
                <a:ea typeface="Calibri"/>
                <a:cs typeface="Calibri"/>
              </a:rPr>
              <a:t>the effect of the interventions on the ability of parents and children to assess the trustworthiness of claims about the benefits and harms of </a:t>
            </a:r>
            <a:r>
              <a:rPr lang="en-US" dirty="0" smtClean="0">
                <a:solidFill>
                  <a:srgbClr val="000000"/>
                </a:solidFill>
                <a:latin typeface="Calibri"/>
                <a:ea typeface="Calibri"/>
                <a:cs typeface="Calibri"/>
              </a:rPr>
              <a:t>treatments.</a:t>
            </a:r>
            <a:r>
              <a:rPr lang="en-GB" dirty="0" smtClean="0">
                <a:latin typeface="Calibri"/>
                <a:ea typeface="Calibri"/>
                <a:cs typeface="Times New Roman"/>
              </a:rPr>
              <a:t> </a:t>
            </a:r>
            <a:r>
              <a:rPr lang="en-US" dirty="0" smtClean="0">
                <a:solidFill>
                  <a:srgbClr val="000000"/>
                </a:solidFill>
                <a:latin typeface="Calibri"/>
                <a:ea typeface="Calibri"/>
                <a:cs typeface="Calibri"/>
              </a:rPr>
              <a:t>This </a:t>
            </a:r>
            <a:r>
              <a:rPr lang="en-US" dirty="0">
                <a:solidFill>
                  <a:srgbClr val="000000"/>
                </a:solidFill>
                <a:latin typeface="Calibri"/>
                <a:ea typeface="Calibri"/>
                <a:cs typeface="Calibri"/>
              </a:rPr>
              <a:t>phase involved designing two randomized trials – one cluster and one individual randomized trial. – </a:t>
            </a:r>
            <a:r>
              <a:rPr lang="en-US" dirty="0">
                <a:solidFill>
                  <a:srgbClr val="000000"/>
                </a:solidFill>
                <a:highlight>
                  <a:srgbClr val="00FF00"/>
                </a:highlight>
                <a:latin typeface="Calibri"/>
                <a:ea typeface="Calibri"/>
                <a:cs typeface="Calibri"/>
              </a:rPr>
              <a:t>For my MPH dissertation I challenged myself to design a clinical trial protocol with anticipation that as a researcher I would have to design studies including RCTs. The experience I garnered on my MPH dissertation was helpful in the design of these RCTs. Epidemiology for the study design; Biostatistics for the analysis. Epi-Info and Epi data for data entry. Transferred </a:t>
            </a:r>
            <a:r>
              <a:rPr lang="en-US" dirty="0" err="1">
                <a:solidFill>
                  <a:srgbClr val="000000"/>
                </a:solidFill>
                <a:highlight>
                  <a:srgbClr val="00FF00"/>
                </a:highlight>
                <a:latin typeface="Calibri"/>
                <a:ea typeface="Calibri"/>
                <a:cs typeface="Calibri"/>
              </a:rPr>
              <a:t>StatsDirect</a:t>
            </a:r>
            <a:r>
              <a:rPr lang="en-US" dirty="0">
                <a:solidFill>
                  <a:srgbClr val="000000"/>
                </a:solidFill>
                <a:highlight>
                  <a:srgbClr val="00FF00"/>
                </a:highlight>
                <a:latin typeface="Calibri"/>
                <a:ea typeface="Calibri"/>
                <a:cs typeface="Calibri"/>
              </a:rPr>
              <a:t> skills to learn Stata and R programming, which I used for data management </a:t>
            </a:r>
            <a:endParaRPr lang="en-GB" dirty="0">
              <a:latin typeface="Calibri"/>
              <a:ea typeface="Calibri"/>
              <a:cs typeface="Times New Roman"/>
            </a:endParaRPr>
          </a:p>
          <a:p>
            <a:pPr marL="457200">
              <a:spcAft>
                <a:spcPts val="0"/>
              </a:spcAft>
            </a:pPr>
            <a:r>
              <a:rPr lang="en-US" dirty="0">
                <a:solidFill>
                  <a:srgbClr val="000000"/>
                </a:solidFill>
                <a:latin typeface="Calibri"/>
                <a:ea typeface="Calibri"/>
                <a:cs typeface="Calibri"/>
              </a:rPr>
              <a:t> </a:t>
            </a:r>
            <a:endParaRPr lang="en-GB" dirty="0">
              <a:latin typeface="Calibri"/>
              <a:ea typeface="Calibri"/>
              <a:cs typeface="Times New Roman"/>
            </a:endParaRPr>
          </a:p>
          <a:p>
            <a:pPr lvl="0">
              <a:spcAft>
                <a:spcPts val="0"/>
              </a:spcAft>
            </a:pPr>
            <a:r>
              <a:rPr lang="en-US" dirty="0" smtClean="0">
                <a:solidFill>
                  <a:srgbClr val="000000"/>
                </a:solidFill>
                <a:latin typeface="Calibri"/>
                <a:ea typeface="Calibri"/>
                <a:cs typeface="Calibri"/>
              </a:rPr>
              <a:t>6) Explore </a:t>
            </a:r>
            <a:r>
              <a:rPr lang="en-US" dirty="0">
                <a:solidFill>
                  <a:srgbClr val="000000"/>
                </a:solidFill>
                <a:latin typeface="Calibri"/>
                <a:ea typeface="Calibri"/>
                <a:cs typeface="Calibri"/>
              </a:rPr>
              <a:t>the factors that influenced a) the implementation (barriers and facilitators), and b) the effect of the trial + any factors relevant for scaling up the interventions. </a:t>
            </a:r>
            <a:r>
              <a:rPr lang="en-US" dirty="0">
                <a:solidFill>
                  <a:srgbClr val="000000"/>
                </a:solidFill>
                <a:highlight>
                  <a:srgbClr val="00FF00"/>
                </a:highlight>
                <a:latin typeface="Calibri"/>
                <a:ea typeface="Calibri"/>
                <a:cs typeface="Calibri"/>
              </a:rPr>
              <a:t>This was an implementation science process that employed both quantitative and qualitative research methods. For most of the qualitative research work I still relied on the qualitative research methodology book supplied by the university – Judith Green and Nicki </a:t>
            </a:r>
            <a:r>
              <a:rPr lang="en-US" dirty="0" err="1">
                <a:solidFill>
                  <a:srgbClr val="000000"/>
                </a:solidFill>
                <a:highlight>
                  <a:srgbClr val="00FF00"/>
                </a:highlight>
                <a:latin typeface="Calibri"/>
                <a:ea typeface="Calibri"/>
                <a:cs typeface="Calibri"/>
              </a:rPr>
              <a:t>Thorogood</a:t>
            </a:r>
            <a:r>
              <a:rPr lang="en-US" dirty="0">
                <a:solidFill>
                  <a:srgbClr val="000000"/>
                </a:solidFill>
                <a:highlight>
                  <a:srgbClr val="00FF00"/>
                </a:highlight>
                <a:latin typeface="Calibri"/>
                <a:ea typeface="Calibri"/>
                <a:cs typeface="Calibri"/>
              </a:rPr>
              <a:t>.</a:t>
            </a:r>
            <a:endParaRPr lang="en-GB" dirty="0">
              <a:effectLst/>
              <a:latin typeface="Calibri"/>
              <a:ea typeface="Calibri"/>
              <a:cs typeface="Times New Roman"/>
            </a:endParaRPr>
          </a:p>
        </p:txBody>
      </p:sp>
    </p:spTree>
    <p:extLst>
      <p:ext uri="{BB962C8B-B14F-4D97-AF65-F5344CB8AC3E}">
        <p14:creationId xmlns:p14="http://schemas.microsoft.com/office/powerpoint/2010/main" val="208998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teaching and learning</a:t>
            </a:r>
            <a:endParaRPr lang="en-GB" dirty="0"/>
          </a:p>
        </p:txBody>
      </p:sp>
      <p:sp>
        <p:nvSpPr>
          <p:cNvPr id="3" name="Content Placeholder 2"/>
          <p:cNvSpPr>
            <a:spLocks noGrp="1"/>
          </p:cNvSpPr>
          <p:nvPr>
            <p:ph idx="1"/>
          </p:nvPr>
        </p:nvSpPr>
        <p:spPr>
          <a:xfrm>
            <a:off x="677334" y="1465385"/>
            <a:ext cx="8596668" cy="4575977"/>
          </a:xfrm>
        </p:spPr>
        <p:txBody>
          <a:bodyPr>
            <a:normAutofit fontScale="92500" lnSpcReduction="20000"/>
          </a:bodyPr>
          <a:lstStyle/>
          <a:p>
            <a:pPr marL="0" indent="0">
              <a:buNone/>
            </a:pPr>
            <a:endParaRPr lang="en-GB" dirty="0">
              <a:latin typeface="Calibri"/>
              <a:ea typeface="Calibri"/>
              <a:cs typeface="Times New Roman"/>
            </a:endParaRPr>
          </a:p>
          <a:p>
            <a:r>
              <a:rPr lang="en-US" dirty="0">
                <a:solidFill>
                  <a:srgbClr val="000000"/>
                </a:solidFill>
                <a:latin typeface="Calibri"/>
                <a:ea typeface="Calibri"/>
                <a:cs typeface="Calibri"/>
              </a:rPr>
              <a:t>Since graduation I have provided research support to 17 Masters students (</a:t>
            </a:r>
            <a:r>
              <a:rPr lang="en-US" dirty="0" err="1">
                <a:solidFill>
                  <a:srgbClr val="000000"/>
                </a:solidFill>
                <a:latin typeface="Calibri"/>
                <a:ea typeface="Calibri"/>
                <a:cs typeface="Calibri"/>
              </a:rPr>
              <a:t>MMed</a:t>
            </a:r>
            <a:r>
              <a:rPr lang="en-US" dirty="0">
                <a:solidFill>
                  <a:srgbClr val="000000"/>
                </a:solidFill>
                <a:latin typeface="Calibri"/>
                <a:ea typeface="Calibri"/>
                <a:cs typeface="Calibri"/>
              </a:rPr>
              <a:t>) in the selection/modification of their research topics, the design of their research project including data collection tools and statistical analysis  – all these skills were learnt from the MPH program and only consolidated or expanded after completion. For example the </a:t>
            </a:r>
            <a:r>
              <a:rPr lang="en-US" dirty="0" err="1">
                <a:solidFill>
                  <a:srgbClr val="000000"/>
                </a:solidFill>
                <a:latin typeface="Calibri"/>
                <a:ea typeface="Calibri"/>
                <a:cs typeface="Calibri"/>
              </a:rPr>
              <a:t>StatsDirect</a:t>
            </a:r>
            <a:r>
              <a:rPr lang="en-US" dirty="0">
                <a:solidFill>
                  <a:srgbClr val="000000"/>
                </a:solidFill>
                <a:latin typeface="Calibri"/>
                <a:ea typeface="Calibri"/>
                <a:cs typeface="Calibri"/>
              </a:rPr>
              <a:t> competencies were transferred to learning Stata and R statistical analysis software which is more readily accessible in my work environment.</a:t>
            </a:r>
            <a:endParaRPr lang="en-GB" dirty="0">
              <a:latin typeface="Calibri"/>
              <a:ea typeface="Calibri"/>
              <a:cs typeface="Times New Roman"/>
            </a:endParaRPr>
          </a:p>
          <a:p>
            <a:pPr marL="0" indent="0">
              <a:buNone/>
            </a:pPr>
            <a:r>
              <a:rPr lang="en-US" dirty="0">
                <a:solidFill>
                  <a:srgbClr val="000000"/>
                </a:solidFill>
                <a:latin typeface="Calibri"/>
                <a:ea typeface="Calibri"/>
                <a:cs typeface="Calibri"/>
              </a:rPr>
              <a:t> </a:t>
            </a:r>
            <a:endParaRPr lang="en-GB" dirty="0">
              <a:latin typeface="Calibri"/>
              <a:ea typeface="Calibri"/>
              <a:cs typeface="Times New Roman"/>
            </a:endParaRPr>
          </a:p>
          <a:p>
            <a:r>
              <a:rPr lang="en-US" dirty="0">
                <a:solidFill>
                  <a:srgbClr val="000000"/>
                </a:solidFill>
                <a:latin typeface="Calibri"/>
                <a:ea typeface="Calibri"/>
                <a:cs typeface="Calibri"/>
              </a:rPr>
              <a:t>In addition I have supported 3 colleagues in the design of their PhD projects – One in Pharmacy, one in public health and one in Bioinformatics.</a:t>
            </a:r>
            <a:endParaRPr lang="en-GB" dirty="0">
              <a:latin typeface="Calibri"/>
              <a:ea typeface="Calibri"/>
              <a:cs typeface="Times New Roman"/>
            </a:endParaRPr>
          </a:p>
          <a:p>
            <a:endParaRPr lang="en-GB" dirty="0">
              <a:latin typeface="Calibri"/>
              <a:ea typeface="Calibri"/>
              <a:cs typeface="Times New Roman"/>
            </a:endParaRPr>
          </a:p>
          <a:p>
            <a:r>
              <a:rPr lang="en-US" dirty="0">
                <a:solidFill>
                  <a:srgbClr val="000000"/>
                </a:solidFill>
                <a:latin typeface="Calibri"/>
                <a:ea typeface="Calibri"/>
                <a:cs typeface="Calibri"/>
              </a:rPr>
              <a:t>I have also supported some MPH students on the University of Manchester Equity and Merit program on some modules particularly epidemiology and biostatistics.</a:t>
            </a:r>
            <a:endParaRPr lang="en-GB" dirty="0">
              <a:latin typeface="Calibri"/>
              <a:ea typeface="Calibri"/>
              <a:cs typeface="Times New Roman"/>
            </a:endParaRPr>
          </a:p>
          <a:p>
            <a:endParaRPr lang="en-GB" dirty="0">
              <a:latin typeface="Calibri"/>
              <a:ea typeface="Calibri"/>
              <a:cs typeface="Times New Roman"/>
            </a:endParaRPr>
          </a:p>
          <a:p>
            <a:r>
              <a:rPr lang="en-US" dirty="0">
                <a:solidFill>
                  <a:srgbClr val="000000"/>
                </a:solidFill>
                <a:latin typeface="Calibri"/>
                <a:ea typeface="Calibri"/>
                <a:cs typeface="Calibri"/>
              </a:rPr>
              <a:t>Lastly, I am working on a pilot project to engage people – mainly youths in the cyber space with science and research</a:t>
            </a:r>
            <a:endParaRPr lang="en-GB" dirty="0"/>
          </a:p>
        </p:txBody>
      </p:sp>
    </p:spTree>
    <p:extLst>
      <p:ext uri="{BB962C8B-B14F-4D97-AF65-F5344CB8AC3E}">
        <p14:creationId xmlns:p14="http://schemas.microsoft.com/office/powerpoint/2010/main" val="331977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164123"/>
            <a:ext cx="8596668" cy="1766277"/>
          </a:xfrm>
        </p:spPr>
        <p:txBody>
          <a:bodyPr>
            <a:normAutofit/>
          </a:bodyPr>
          <a:lstStyle/>
          <a:p>
            <a:r>
              <a:rPr lang="en-GB" dirty="0" smtClean="0"/>
              <a:t>Before you go to the next slide, think  </a:t>
            </a:r>
            <a:br>
              <a:rPr lang="en-GB" dirty="0" smtClean="0"/>
            </a:br>
            <a:r>
              <a:rPr lang="en-GB" dirty="0" smtClean="0"/>
              <a:t>What have your learned? And what could you do?</a:t>
            </a:r>
            <a:endParaRPr lang="en-GB" dirty="0"/>
          </a:p>
        </p:txBody>
      </p:sp>
      <p:sp>
        <p:nvSpPr>
          <p:cNvPr id="5" name="Content Placeholder 4"/>
          <p:cNvSpPr>
            <a:spLocks noGrp="1"/>
          </p:cNvSpPr>
          <p:nvPr>
            <p:ph sz="half" idx="1"/>
          </p:nvPr>
        </p:nvSpPr>
        <p:spPr/>
        <p:txBody>
          <a:bodyPr>
            <a:normAutofit/>
          </a:bodyPr>
          <a:lstStyle/>
          <a:p>
            <a:r>
              <a:rPr lang="en-GB" sz="4000" dirty="0" smtClean="0">
                <a:latin typeface="Calibri" panose="020F0502020204030204" pitchFamily="34" charset="0"/>
              </a:rPr>
              <a:t>1)</a:t>
            </a:r>
          </a:p>
          <a:p>
            <a:r>
              <a:rPr lang="en-GB" sz="4000" dirty="0" smtClean="0">
                <a:latin typeface="Calibri" panose="020F0502020204030204" pitchFamily="34" charset="0"/>
              </a:rPr>
              <a:t>2)</a:t>
            </a:r>
          </a:p>
          <a:p>
            <a:r>
              <a:rPr lang="en-GB" sz="4000" dirty="0" smtClean="0">
                <a:latin typeface="Calibri" panose="020F0502020204030204" pitchFamily="34" charset="0"/>
              </a:rPr>
              <a:t>3)</a:t>
            </a:r>
          </a:p>
          <a:p>
            <a:r>
              <a:rPr lang="en-GB" sz="4000" dirty="0" smtClean="0">
                <a:latin typeface="Calibri" panose="020F0502020204030204" pitchFamily="34" charset="0"/>
              </a:rPr>
              <a:t>4) </a:t>
            </a:r>
            <a:endParaRPr lang="en-GB" sz="4000" dirty="0">
              <a:latin typeface="Calibri" panose="020F0502020204030204" pitchFamily="34" charset="0"/>
            </a:endParaRPr>
          </a:p>
        </p:txBody>
      </p:sp>
      <p:pic>
        <p:nvPicPr>
          <p:cNvPr id="1034" name="Picture 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2162" y="322976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Image result for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2461846"/>
            <a:ext cx="4721261" cy="314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74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Our</a:t>
            </a:r>
            <a:r>
              <a:rPr lang="en-GB" dirty="0" smtClean="0"/>
              <a:t> </a:t>
            </a:r>
            <a:r>
              <a:rPr lang="en-GB" dirty="0" smtClean="0"/>
              <a:t>summary </a:t>
            </a:r>
            <a:br>
              <a:rPr lang="en-GB" dirty="0" smtClean="0"/>
            </a:br>
            <a:r>
              <a:rPr lang="en-GB" dirty="0"/>
              <a:t> </a:t>
            </a:r>
            <a:r>
              <a:rPr lang="en-GB" dirty="0" smtClean="0"/>
              <a:t>   Valuing </a:t>
            </a:r>
            <a:r>
              <a:rPr lang="en-GB" dirty="0"/>
              <a:t>your assets</a:t>
            </a:r>
          </a:p>
        </p:txBody>
      </p:sp>
      <p:sp>
        <p:nvSpPr>
          <p:cNvPr id="3" name="Content Placeholder 2"/>
          <p:cNvSpPr>
            <a:spLocks noGrp="1"/>
          </p:cNvSpPr>
          <p:nvPr>
            <p:ph sz="half" idx="1"/>
          </p:nvPr>
        </p:nvSpPr>
        <p:spPr>
          <a:xfrm>
            <a:off x="304800" y="2160588"/>
            <a:ext cx="5216769" cy="4533289"/>
          </a:xfrm>
        </p:spPr>
        <p:txBody>
          <a:bodyPr>
            <a:normAutofit fontScale="85000" lnSpcReduction="20000"/>
          </a:bodyPr>
          <a:lstStyle/>
          <a:p>
            <a:r>
              <a:rPr lang="en-GB" sz="2200" dirty="0"/>
              <a:t/>
            </a:r>
            <a:br>
              <a:rPr lang="en-GB" sz="2200" dirty="0"/>
            </a:br>
            <a:r>
              <a:rPr lang="en-GB" sz="2200" b="1" dirty="0"/>
              <a:t/>
            </a:r>
            <a:br>
              <a:rPr lang="en-GB" sz="2200" b="1" dirty="0"/>
            </a:br>
            <a:r>
              <a:rPr lang="en-GB" sz="2400" b="1" dirty="0"/>
              <a:t>Academic Skills</a:t>
            </a:r>
            <a:r>
              <a:rPr lang="en-GB" sz="2400" dirty="0"/>
              <a:t>; I.e. Research skills, evidence based practice, health systems</a:t>
            </a:r>
            <a:br>
              <a:rPr lang="en-GB" sz="2400" dirty="0"/>
            </a:br>
            <a:r>
              <a:rPr lang="en-GB" sz="2400" dirty="0"/>
              <a:t>     </a:t>
            </a:r>
            <a:r>
              <a:rPr lang="en-GB" sz="2400" dirty="0" smtClean="0"/>
              <a:t>Report </a:t>
            </a:r>
            <a:r>
              <a:rPr lang="en-GB" sz="2400" dirty="0"/>
              <a:t>writing, analysis, teaching, supervision</a:t>
            </a:r>
            <a:br>
              <a:rPr lang="en-GB" sz="2400" dirty="0"/>
            </a:br>
            <a:r>
              <a:rPr lang="en-GB" sz="2400" dirty="0"/>
              <a:t/>
            </a:r>
            <a:br>
              <a:rPr lang="en-GB" sz="2400" dirty="0"/>
            </a:br>
            <a:r>
              <a:rPr lang="en-GB" sz="2400" b="1" dirty="0" smtClean="0"/>
              <a:t>Qualification; </a:t>
            </a:r>
            <a:r>
              <a:rPr lang="en-GB" sz="2400" dirty="0" smtClean="0"/>
              <a:t>Public </a:t>
            </a:r>
            <a:r>
              <a:rPr lang="en-GB" sz="2400" dirty="0"/>
              <a:t>health Masters qualification ; necessary for PhD or </a:t>
            </a:r>
            <a:r>
              <a:rPr lang="en-GB" sz="2400" dirty="0" smtClean="0"/>
              <a:t>promotion. Opens </a:t>
            </a:r>
            <a:r>
              <a:rPr lang="en-GB" sz="2400" dirty="0"/>
              <a:t>door for </a:t>
            </a:r>
            <a:r>
              <a:rPr lang="en-GB" sz="2400" dirty="0" smtClean="0"/>
              <a:t>public </a:t>
            </a:r>
            <a:r>
              <a:rPr lang="en-GB" sz="2400" dirty="0"/>
              <a:t>health or other specific career paths</a:t>
            </a:r>
            <a:br>
              <a:rPr lang="en-GB" sz="2400" dirty="0"/>
            </a:br>
            <a:r>
              <a:rPr lang="en-GB" sz="2400" dirty="0"/>
              <a:t/>
            </a:r>
            <a:br>
              <a:rPr lang="en-GB" sz="2400" dirty="0"/>
            </a:br>
            <a:r>
              <a:rPr lang="en-GB" sz="2400" b="1" dirty="0" smtClean="0"/>
              <a:t>Professional </a:t>
            </a:r>
            <a:r>
              <a:rPr lang="en-GB" sz="2400" b="1" dirty="0"/>
              <a:t>skills</a:t>
            </a:r>
            <a:r>
              <a:rPr lang="en-GB" sz="2400" dirty="0"/>
              <a:t>; </a:t>
            </a:r>
            <a:r>
              <a:rPr lang="en-GB" sz="2400" dirty="0" smtClean="0"/>
              <a:t>enhanced skills in writing</a:t>
            </a:r>
            <a:r>
              <a:rPr lang="en-GB" sz="2400" dirty="0"/>
              <a:t>, research , self and organisational management and </a:t>
            </a:r>
            <a:r>
              <a:rPr lang="en-GB" sz="2400" dirty="0" smtClean="0"/>
              <a:t>enhanced clinical practice. </a:t>
            </a:r>
            <a:r>
              <a:rPr lang="en-GB" sz="2400" dirty="0"/>
              <a:t/>
            </a:r>
            <a:br>
              <a:rPr lang="en-GB" sz="2400" dirty="0"/>
            </a:br>
            <a:r>
              <a:rPr lang="en-GB" dirty="0"/>
              <a:t/>
            </a:r>
            <a:br>
              <a:rPr lang="en-GB" dirty="0"/>
            </a:br>
            <a:r>
              <a:rPr lang="en-GB" dirty="0"/>
              <a:t/>
            </a:r>
            <a:br>
              <a:rPr lang="en-GB" dirty="0"/>
            </a:br>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15000" y="3325019"/>
            <a:ext cx="29337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4" descr="Image result for valuing assets"/>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valuing assets"/>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Image result for valuing asse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144" y="2617177"/>
            <a:ext cx="52387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88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Being Active not </a:t>
            </a:r>
            <a:r>
              <a:rPr lang="en-GB" dirty="0" smtClean="0"/>
              <a:t>passive, </a:t>
            </a:r>
            <a:endParaRPr lang="en-GB" dirty="0"/>
          </a:p>
        </p:txBody>
      </p:sp>
      <p:sp>
        <p:nvSpPr>
          <p:cNvPr id="5" name="Content Placeholder 4"/>
          <p:cNvSpPr>
            <a:spLocks noGrp="1"/>
          </p:cNvSpPr>
          <p:nvPr>
            <p:ph sz="half" idx="1"/>
          </p:nvPr>
        </p:nvSpPr>
        <p:spPr>
          <a:xfrm>
            <a:off x="677334" y="1524000"/>
            <a:ext cx="4184035" cy="4517361"/>
          </a:xfrm>
        </p:spPr>
        <p:txBody>
          <a:bodyPr>
            <a:normAutofit fontScale="92500" lnSpcReduction="10000"/>
          </a:bodyPr>
          <a:lstStyle/>
          <a:p>
            <a:r>
              <a:rPr lang="en-GB" dirty="0"/>
              <a:t/>
            </a:r>
            <a:br>
              <a:rPr lang="en-GB" dirty="0"/>
            </a:br>
            <a:r>
              <a:rPr lang="en-GB" dirty="0"/>
              <a:t>I</a:t>
            </a:r>
            <a:r>
              <a:rPr lang="en-GB" dirty="0" smtClean="0"/>
              <a:t>ndividuals </a:t>
            </a:r>
            <a:r>
              <a:rPr lang="en-GB" dirty="0"/>
              <a:t>used, applied and developed skills or learning gained from the course</a:t>
            </a:r>
            <a:br>
              <a:rPr lang="en-GB" dirty="0"/>
            </a:br>
            <a:r>
              <a:rPr lang="en-GB" dirty="0"/>
              <a:t/>
            </a:r>
            <a:br>
              <a:rPr lang="en-GB" dirty="0"/>
            </a:br>
            <a:r>
              <a:rPr lang="en-GB" dirty="0"/>
              <a:t>P</a:t>
            </a:r>
            <a:r>
              <a:rPr lang="en-GB" dirty="0" smtClean="0"/>
              <a:t>eople </a:t>
            </a:r>
            <a:r>
              <a:rPr lang="en-GB" dirty="0"/>
              <a:t>networked, marketed, and celebrated their skills. </a:t>
            </a:r>
            <a:br>
              <a:rPr lang="en-GB" dirty="0"/>
            </a:br>
            <a:r>
              <a:rPr lang="en-GB" dirty="0"/>
              <a:t/>
            </a:r>
            <a:br>
              <a:rPr lang="en-GB" dirty="0"/>
            </a:br>
            <a:r>
              <a:rPr lang="en-GB" dirty="0"/>
              <a:t>I</a:t>
            </a:r>
            <a:r>
              <a:rPr lang="en-GB" dirty="0" smtClean="0"/>
              <a:t>ndividuals </a:t>
            </a:r>
            <a:r>
              <a:rPr lang="en-GB" dirty="0"/>
              <a:t>wrote papers for publishing and applied for jobs or </a:t>
            </a:r>
            <a:r>
              <a:rPr lang="en-GB" dirty="0" smtClean="0"/>
              <a:t>funding</a:t>
            </a:r>
            <a:r>
              <a:rPr lang="en-GB" dirty="0" smtClean="0"/>
              <a:t>, though we</a:t>
            </a:r>
            <a:r>
              <a:rPr lang="en-GB" dirty="0" smtClean="0"/>
              <a:t> </a:t>
            </a:r>
            <a:r>
              <a:rPr lang="en-GB" dirty="0"/>
              <a:t>see the times they were </a:t>
            </a:r>
            <a:r>
              <a:rPr lang="en-GB" dirty="0" smtClean="0"/>
              <a:t>successful </a:t>
            </a:r>
            <a:r>
              <a:rPr lang="en-GB" dirty="0"/>
              <a:t>we know </a:t>
            </a:r>
            <a:r>
              <a:rPr lang="en-GB"/>
              <a:t>there </a:t>
            </a:r>
            <a:r>
              <a:rPr lang="en-GB" smtClean="0"/>
              <a:t>are</a:t>
            </a:r>
            <a:r>
              <a:rPr lang="en-GB" smtClean="0"/>
              <a:t> </a:t>
            </a:r>
            <a:r>
              <a:rPr lang="en-GB" dirty="0"/>
              <a:t>many disappointments along the way, but without trying </a:t>
            </a:r>
            <a:r>
              <a:rPr lang="en-GB" dirty="0" smtClean="0"/>
              <a:t> you cannot </a:t>
            </a:r>
            <a:r>
              <a:rPr lang="en-GB" smtClean="0"/>
              <a:t>be successful.</a:t>
            </a:r>
            <a:r>
              <a:rPr lang="en-GB" dirty="0"/>
              <a:t/>
            </a:r>
            <a:br>
              <a:rPr lang="en-GB" dirty="0"/>
            </a:br>
            <a:r>
              <a:rPr lang="en-GB" dirty="0"/>
              <a:t/>
            </a:r>
            <a:br>
              <a:rPr lang="en-GB" dirty="0"/>
            </a:br>
            <a:r>
              <a:rPr lang="en-GB" dirty="0"/>
              <a:t>Keeping in touch , please send us your stories in the future</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72150" y="3291681"/>
            <a:ext cx="2819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descr="Image result for The futur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result for The 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015" y="2524613"/>
            <a:ext cx="4786488" cy="268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8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58675"/>
            <a:ext cx="8004088" cy="594360"/>
          </a:xfrm>
        </p:spPr>
        <p:txBody>
          <a:bodyPr>
            <a:normAutofit fontScale="90000"/>
          </a:bodyPr>
          <a:lstStyle/>
          <a:p>
            <a:r>
              <a:rPr lang="en-US" sz="2400" dirty="0" smtClean="0"/>
              <a:t>Peter </a:t>
            </a:r>
            <a:r>
              <a:rPr lang="en-US" sz="2400" dirty="0" err="1" smtClean="0"/>
              <a:t>Sentongo</a:t>
            </a:r>
            <a:r>
              <a:rPr lang="en-US" sz="2400" dirty="0" smtClean="0"/>
              <a:t>;</a:t>
            </a:r>
            <a:br>
              <a:rPr lang="en-US" sz="2400" dirty="0" smtClean="0"/>
            </a:br>
            <a:r>
              <a:rPr lang="en-US" sz="2400" dirty="0" smtClean="0"/>
              <a:t>Career Growth since I joined the MPH  Program </a:t>
            </a:r>
            <a:endParaRPr lang="en-US" sz="2400" dirty="0"/>
          </a:p>
        </p:txBody>
      </p:sp>
      <p:sp>
        <p:nvSpPr>
          <p:cNvPr id="4" name="Text Placeholder 3"/>
          <p:cNvSpPr>
            <a:spLocks noGrp="1"/>
          </p:cNvSpPr>
          <p:nvPr>
            <p:ph type="body" sz="half" idx="2"/>
          </p:nvPr>
        </p:nvSpPr>
        <p:spPr>
          <a:xfrm>
            <a:off x="677333" y="753035"/>
            <a:ext cx="8391363" cy="5099125"/>
          </a:xfrm>
        </p:spPr>
        <p:txBody>
          <a:bodyPr>
            <a:normAutofit/>
          </a:bodyPr>
          <a:lstStyle/>
          <a:p>
            <a:endParaRPr lang="en-US" dirty="0" smtClean="0"/>
          </a:p>
          <a:p>
            <a:pPr marL="285750" indent="-285750" algn="just">
              <a:buFont typeface="Arial" panose="020B0604020202020204" pitchFamily="34" charset="0"/>
              <a:buChar char="•"/>
            </a:pPr>
            <a:r>
              <a:rPr lang="en-US" sz="1800" dirty="0" smtClean="0">
                <a:latin typeface="Calibri" panose="020F0502020204030204" pitchFamily="34" charset="0"/>
              </a:rPr>
              <a:t>I joined  the equity and Merit MPH program at the University of Manchester  in  September 2008 while working </a:t>
            </a:r>
            <a:r>
              <a:rPr lang="en-US" sz="1800" dirty="0">
                <a:latin typeface="Calibri" panose="020F0502020204030204" pitchFamily="34" charset="0"/>
              </a:rPr>
              <a:t>with Population services International (PSI) </a:t>
            </a:r>
            <a:r>
              <a:rPr lang="en-US" sz="1800" dirty="0" smtClean="0">
                <a:latin typeface="Calibri" panose="020F0502020204030204" pitchFamily="34" charset="0"/>
              </a:rPr>
              <a:t>as a </a:t>
            </a:r>
            <a:r>
              <a:rPr lang="en-US" sz="1800" b="1" dirty="0" smtClean="0">
                <a:latin typeface="Calibri" panose="020F0502020204030204" pitchFamily="34" charset="0"/>
              </a:rPr>
              <a:t>Program </a:t>
            </a:r>
            <a:r>
              <a:rPr lang="en-US" sz="1800" b="1" dirty="0">
                <a:latin typeface="Calibri" panose="020F0502020204030204" pitchFamily="34" charset="0"/>
              </a:rPr>
              <a:t>Coordinator, HIV/AIDS Basic and Preventive Care Program </a:t>
            </a:r>
            <a:r>
              <a:rPr lang="en-US" sz="1800" dirty="0" smtClean="0">
                <a:latin typeface="Calibri" panose="020F0502020204030204" pitchFamily="34" charset="0"/>
              </a:rPr>
              <a:t> </a:t>
            </a:r>
          </a:p>
          <a:p>
            <a:pPr marL="742813" lvl="1" indent="-285750" algn="just">
              <a:buFont typeface="Arial" panose="020B0604020202020204" pitchFamily="34" charset="0"/>
              <a:buChar char="•"/>
            </a:pPr>
            <a:r>
              <a:rPr lang="en-US" sz="1800" b="1" dirty="0" smtClean="0">
                <a:latin typeface="Calibri" panose="020F0502020204030204" pitchFamily="34" charset="0"/>
              </a:rPr>
              <a:t>Basic Function </a:t>
            </a:r>
            <a:r>
              <a:rPr lang="en-US" sz="1800" dirty="0" smtClean="0">
                <a:latin typeface="Calibri" panose="020F0502020204030204" pitchFamily="34" charset="0"/>
              </a:rPr>
              <a:t>: A </a:t>
            </a:r>
            <a:r>
              <a:rPr lang="en-US" sz="1800" dirty="0">
                <a:latin typeface="Calibri" panose="020F0502020204030204" pitchFamily="34" charset="0"/>
              </a:rPr>
              <a:t>nationwide program whose goal was to reduce morbidity and mortality among people living with </a:t>
            </a:r>
            <a:r>
              <a:rPr lang="en-US" sz="1800" dirty="0" smtClean="0">
                <a:latin typeface="Calibri" panose="020F0502020204030204" pitchFamily="34" charset="0"/>
              </a:rPr>
              <a:t>HIV/AIDS due </a:t>
            </a:r>
            <a:r>
              <a:rPr lang="en-US" sz="1800" dirty="0">
                <a:latin typeface="Calibri" panose="020F0502020204030204" pitchFamily="34" charset="0"/>
              </a:rPr>
              <a:t>to opportunistic infections and to reduce further HIV transmission in Uganda</a:t>
            </a:r>
          </a:p>
          <a:p>
            <a:pPr marL="285750" indent="-285750" algn="just">
              <a:buFont typeface="Arial" panose="020B0604020202020204" pitchFamily="34" charset="0"/>
              <a:buChar char="•"/>
            </a:pPr>
            <a:r>
              <a:rPr lang="en-US" sz="1800" dirty="0" smtClean="0">
                <a:latin typeface="Calibri" panose="020F0502020204030204" pitchFamily="34" charset="0"/>
              </a:rPr>
              <a:t>I was later promoted to  Regional Program  Coordinator </a:t>
            </a:r>
            <a:r>
              <a:rPr lang="en-US" sz="1800" b="1" dirty="0">
                <a:latin typeface="Calibri" panose="020F0502020204030204" pitchFamily="34" charset="0"/>
              </a:rPr>
              <a:t>HIV  /Maternal  and  Child  Health  (MCH)  Program  Coordinator </a:t>
            </a:r>
            <a:r>
              <a:rPr lang="en-US" sz="1800" dirty="0" smtClean="0">
                <a:latin typeface="Calibri" panose="020F0502020204030204" pitchFamily="34" charset="0"/>
              </a:rPr>
              <a:t>for Accessible Health Communication and Education (PACE) an Affiliate of Population services International (PSI)</a:t>
            </a:r>
          </a:p>
          <a:p>
            <a:pPr marL="742813" lvl="1" indent="-285750" algn="just">
              <a:buFont typeface="Arial" panose="020B0604020202020204" pitchFamily="34" charset="0"/>
              <a:buChar char="•"/>
            </a:pPr>
            <a:r>
              <a:rPr lang="en-US" sz="1800" b="1" dirty="0" smtClean="0">
                <a:latin typeface="Calibri" panose="020F0502020204030204" pitchFamily="34" charset="0"/>
              </a:rPr>
              <a:t>Basic function</a:t>
            </a:r>
            <a:r>
              <a:rPr lang="en-US" sz="1800" dirty="0" smtClean="0">
                <a:latin typeface="Calibri" panose="020F0502020204030204" pitchFamily="34" charset="0"/>
              </a:rPr>
              <a:t>; Coordinated </a:t>
            </a:r>
            <a:r>
              <a:rPr lang="en-US" sz="1800" dirty="0">
                <a:latin typeface="Calibri" panose="020F0502020204030204" pitchFamily="34" charset="0"/>
              </a:rPr>
              <a:t>and supervised activities associated with provision of HIV, AIDS prevention &amp; Treatment, promotion of maternal child health, malaria prevention and treatment, and Tuberculosis control among PHA in Eastern and Northern Uganda.</a:t>
            </a:r>
            <a:endParaRPr lang="en-US" sz="1800" dirty="0" smtClean="0">
              <a:latin typeface="Calibri" panose="020F0502020204030204" pitchFamily="34" charset="0"/>
            </a:endParaRPr>
          </a:p>
          <a:p>
            <a:pPr marL="285750" indent="-285750">
              <a:buFont typeface="Arial" panose="020B0604020202020204" pitchFamily="34" charset="0"/>
              <a:buChar char="•"/>
            </a:pPr>
            <a:endParaRPr lang="en-US" dirty="0"/>
          </a:p>
        </p:txBody>
      </p:sp>
      <p:pic>
        <p:nvPicPr>
          <p:cNvPr id="3074" name="Picture 2" descr="C:\Users\Katie\Pictures\2014-08-09\DSCN15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1079" y="361340"/>
            <a:ext cx="1947862" cy="259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58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8993"/>
            <a:ext cx="8596668" cy="627529"/>
          </a:xfrm>
        </p:spPr>
        <p:txBody>
          <a:bodyPr>
            <a:normAutofit/>
          </a:bodyPr>
          <a:lstStyle/>
          <a:p>
            <a:r>
              <a:rPr lang="en-US" sz="2400" dirty="0">
                <a:solidFill>
                  <a:srgbClr val="90C226"/>
                </a:solidFill>
              </a:rPr>
              <a:t>Career Growth since I joined the MPH  Program </a:t>
            </a:r>
            <a:endParaRPr lang="en-US" sz="2400" dirty="0"/>
          </a:p>
        </p:txBody>
      </p:sp>
      <p:sp>
        <p:nvSpPr>
          <p:cNvPr id="3" name="Content Placeholder 2"/>
          <p:cNvSpPr>
            <a:spLocks noGrp="1"/>
          </p:cNvSpPr>
          <p:nvPr>
            <p:ph idx="1"/>
          </p:nvPr>
        </p:nvSpPr>
        <p:spPr>
          <a:xfrm>
            <a:off x="559000" y="1086522"/>
            <a:ext cx="8596668" cy="5185186"/>
          </a:xfrm>
        </p:spPr>
        <p:txBody>
          <a:bodyPr>
            <a:noAutofit/>
          </a:bodyPr>
          <a:lstStyle/>
          <a:p>
            <a:pPr marL="285750" lvl="0" indent="-285750" algn="just">
              <a:buClr>
                <a:srgbClr val="90C226"/>
              </a:buClr>
              <a:buFont typeface="Arial" panose="020B0604020202020204" pitchFamily="34" charset="0"/>
              <a:buChar char="•"/>
            </a:pPr>
            <a:r>
              <a:rPr lang="en-US" dirty="0">
                <a:solidFill>
                  <a:prstClr val="black">
                    <a:lumMod val="75000"/>
                    <a:lumOff val="25000"/>
                  </a:prstClr>
                </a:solidFill>
                <a:latin typeface="Calibri" panose="020F0502020204030204" pitchFamily="34" charset="0"/>
              </a:rPr>
              <a:t>After completing my MPH ( even before graduation ) I was offered an opportunity at the US Centers for Disease Control and Prevention (CDC) to serve as a </a:t>
            </a:r>
            <a:r>
              <a:rPr lang="en-US" b="1" dirty="0">
                <a:solidFill>
                  <a:prstClr val="black">
                    <a:lumMod val="75000"/>
                    <a:lumOff val="25000"/>
                  </a:prstClr>
                </a:solidFill>
                <a:latin typeface="Calibri" panose="020F0502020204030204" pitchFamily="34" charset="0"/>
              </a:rPr>
              <a:t>Public Health Specialist _HIV Prevention </a:t>
            </a:r>
            <a:r>
              <a:rPr lang="en-US" dirty="0">
                <a:solidFill>
                  <a:prstClr val="black">
                    <a:lumMod val="75000"/>
                    <a:lumOff val="25000"/>
                  </a:prstClr>
                </a:solidFill>
                <a:latin typeface="Calibri" panose="020F0502020204030204" pitchFamily="34" charset="0"/>
              </a:rPr>
              <a:t>(January 16th, 2011 –  2013 )</a:t>
            </a:r>
          </a:p>
          <a:p>
            <a:pPr marL="742813" lvl="1" algn="just">
              <a:buClr>
                <a:srgbClr val="90C226"/>
              </a:buClr>
              <a:buFont typeface="Arial" panose="020B0604020202020204" pitchFamily="34" charset="0"/>
              <a:buChar char="•"/>
            </a:pPr>
            <a:r>
              <a:rPr lang="en-US" sz="1800" b="1" dirty="0">
                <a:solidFill>
                  <a:prstClr val="black">
                    <a:lumMod val="75000"/>
                    <a:lumOff val="25000"/>
                  </a:prstClr>
                </a:solidFill>
                <a:latin typeface="Calibri" panose="020F0502020204030204" pitchFamily="34" charset="0"/>
              </a:rPr>
              <a:t>Basic function</a:t>
            </a:r>
            <a:r>
              <a:rPr lang="en-US" sz="1800" dirty="0">
                <a:solidFill>
                  <a:prstClr val="black">
                    <a:lumMod val="75000"/>
                    <a:lumOff val="25000"/>
                  </a:prstClr>
                </a:solidFill>
                <a:latin typeface="Calibri" panose="020F0502020204030204" pitchFamily="34" charset="0"/>
              </a:rPr>
              <a:t>; Public  health  advisor  on  HIV/AIDS  prevention  to the  CDC  Program  Branch,  responsible  for  the  design, implementation,  coordination,  and evaluation of CDC funded HIV prevention program activities required to implement the President’s Emergency Plan for AIDS Relief (PEPFAR) in Uganda</a:t>
            </a:r>
          </a:p>
          <a:p>
            <a:pPr marL="285750" lvl="0" indent="-285750" algn="just">
              <a:buClr>
                <a:srgbClr val="90C226"/>
              </a:buClr>
              <a:buFont typeface="Arial" panose="020B0604020202020204" pitchFamily="34" charset="0"/>
              <a:buChar char="•"/>
            </a:pPr>
            <a:r>
              <a:rPr lang="en-US" dirty="0">
                <a:solidFill>
                  <a:prstClr val="black">
                    <a:lumMod val="75000"/>
                    <a:lumOff val="25000"/>
                  </a:prstClr>
                </a:solidFill>
                <a:latin typeface="Calibri" panose="020F0502020204030204" pitchFamily="34" charset="0"/>
              </a:rPr>
              <a:t>Following an internal restructuring , I moved on to Program Management as a </a:t>
            </a:r>
            <a:r>
              <a:rPr lang="en-US" b="1" dirty="0">
                <a:solidFill>
                  <a:prstClr val="black">
                    <a:lumMod val="75000"/>
                    <a:lumOff val="25000"/>
                  </a:prstClr>
                </a:solidFill>
                <a:latin typeface="Calibri" panose="020F0502020204030204" pitchFamily="34" charset="0"/>
              </a:rPr>
              <a:t>Public Health Administrative Management Specialist Or Cooperative Agreements Management Specialist. </a:t>
            </a:r>
            <a:r>
              <a:rPr lang="en-US" dirty="0">
                <a:solidFill>
                  <a:prstClr val="black">
                    <a:lumMod val="75000"/>
                    <a:lumOff val="25000"/>
                  </a:prstClr>
                </a:solidFill>
                <a:latin typeface="Calibri" panose="020F0502020204030204" pitchFamily="34" charset="0"/>
              </a:rPr>
              <a:t>(July 2013 –August 2017) at the CDC managing a grants portfolio of over $80m</a:t>
            </a:r>
          </a:p>
          <a:p>
            <a:pPr marL="285750" lvl="0" indent="-285750" algn="just">
              <a:buClr>
                <a:srgbClr val="90C226"/>
              </a:buClr>
              <a:buFont typeface="Arial" panose="020B0604020202020204" pitchFamily="34" charset="0"/>
              <a:buChar char="•"/>
            </a:pPr>
            <a:r>
              <a:rPr lang="en-US" dirty="0">
                <a:solidFill>
                  <a:prstClr val="black">
                    <a:lumMod val="75000"/>
                    <a:lumOff val="25000"/>
                  </a:prstClr>
                </a:solidFill>
                <a:latin typeface="Calibri" panose="020F0502020204030204" pitchFamily="34" charset="0"/>
              </a:rPr>
              <a:t>Last year I was promoted to </a:t>
            </a:r>
            <a:r>
              <a:rPr lang="en-US" b="1" dirty="0">
                <a:solidFill>
                  <a:prstClr val="black">
                    <a:lumMod val="75000"/>
                    <a:lumOff val="25000"/>
                  </a:prstClr>
                </a:solidFill>
                <a:latin typeface="Calibri" panose="020F0502020204030204" pitchFamily="34" charset="0"/>
              </a:rPr>
              <a:t>Team Lead _ Cooperative agreements Management Team  at the CDC</a:t>
            </a:r>
            <a:r>
              <a:rPr lang="en-US" dirty="0">
                <a:solidFill>
                  <a:prstClr val="black">
                    <a:lumMod val="75000"/>
                    <a:lumOff val="25000"/>
                  </a:prstClr>
                </a:solidFill>
                <a:latin typeface="Calibri" panose="020F0502020204030204" pitchFamily="34" charset="0"/>
              </a:rPr>
              <a:t> (August 2017 – to date ) supervising three Cooperative agreements specialist managing a grants portfolio of over $223M supporting Comprehensive HIV/AIDS programs in 53 districts in the republic of Uganda  </a:t>
            </a:r>
          </a:p>
          <a:p>
            <a:endParaRPr lang="en-US" dirty="0"/>
          </a:p>
        </p:txBody>
      </p:sp>
    </p:spTree>
    <p:extLst>
      <p:ext uri="{BB962C8B-B14F-4D97-AF65-F5344CB8AC3E}">
        <p14:creationId xmlns:p14="http://schemas.microsoft.com/office/powerpoint/2010/main" val="120951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09600"/>
            <a:ext cx="8596668" cy="917986"/>
          </a:xfrm>
        </p:spPr>
        <p:txBody>
          <a:bodyPr>
            <a:normAutofit/>
          </a:bodyPr>
          <a:lstStyle/>
          <a:p>
            <a:r>
              <a:rPr lang="en-US" sz="2400" dirty="0"/>
              <a:t>How the MPH has Helped in my Career  development </a:t>
            </a:r>
          </a:p>
        </p:txBody>
      </p:sp>
      <p:sp>
        <p:nvSpPr>
          <p:cNvPr id="6" name="Content Placeholder 5"/>
          <p:cNvSpPr>
            <a:spLocks noGrp="1"/>
          </p:cNvSpPr>
          <p:nvPr>
            <p:ph idx="1"/>
          </p:nvPr>
        </p:nvSpPr>
        <p:spPr>
          <a:xfrm>
            <a:off x="677334" y="1430768"/>
            <a:ext cx="8596668" cy="4266350"/>
          </a:xfrm>
        </p:spPr>
        <p:txBody>
          <a:bodyPr/>
          <a:lstStyle/>
          <a:p>
            <a:pPr algn="just">
              <a:lnSpc>
                <a:spcPct val="150000"/>
              </a:lnSpc>
            </a:pPr>
            <a:r>
              <a:rPr lang="en-US" dirty="0" smtClean="0">
                <a:latin typeface="Calibri" panose="020F0502020204030204" pitchFamily="34" charset="0"/>
              </a:rPr>
              <a:t>The MPH Program at the University of  Manchester  provided me with the right skills to complement my work experience in public health and set me on public health career growth path that I just used to dream of </a:t>
            </a:r>
          </a:p>
          <a:p>
            <a:pPr lvl="1" algn="just">
              <a:lnSpc>
                <a:spcPct val="150000"/>
              </a:lnSpc>
            </a:pPr>
            <a:r>
              <a:rPr lang="en-US" sz="1800" dirty="0" smtClean="0">
                <a:latin typeface="Calibri" panose="020F0502020204030204" pitchFamily="34" charset="0"/>
              </a:rPr>
              <a:t>Course units like Health economics, Malaria_ HIV/AIDs _ TB management  and Health systems challenges , Epidemiology and Health Promotion  have been of tremendous help in enabling me to perform roles. They provided the with required foundation to analyze, understand and utilize program related data for program  planning and improvement </a:t>
            </a:r>
          </a:p>
          <a:p>
            <a:pPr marL="457200" lvl="1" indent="0">
              <a:buNone/>
            </a:pPr>
            <a:endParaRPr lang="en-US" dirty="0" smtClean="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2898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atie\AppData\Local\Temp\2018-02-17-PHOTO-000073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77814"/>
            <a:ext cx="7127631" cy="53457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Dr </a:t>
            </a:r>
            <a:r>
              <a:rPr lang="en-GB" dirty="0" err="1" smtClean="0"/>
              <a:t>Temi</a:t>
            </a:r>
            <a:r>
              <a:rPr lang="en-GB" dirty="0" smtClean="0"/>
              <a:t> </a:t>
            </a:r>
            <a:r>
              <a:rPr lang="en-GB" dirty="0" err="1" smtClean="0"/>
              <a:t>Omole</a:t>
            </a:r>
            <a:r>
              <a:rPr lang="en-GB" dirty="0" smtClean="0"/>
              <a:t> (at her graduation 2017)</a:t>
            </a:r>
            <a:endParaRPr lang="en-GB" dirty="0"/>
          </a:p>
        </p:txBody>
      </p:sp>
    </p:spTree>
    <p:extLst>
      <p:ext uri="{BB962C8B-B14F-4D97-AF65-F5344CB8AC3E}">
        <p14:creationId xmlns:p14="http://schemas.microsoft.com/office/powerpoint/2010/main" val="248096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Content Placeholder 9"/>
          <p:cNvSpPr>
            <a:spLocks noGrp="1"/>
          </p:cNvSpPr>
          <p:nvPr>
            <p:ph idx="1"/>
          </p:nvPr>
        </p:nvSpPr>
        <p:spPr>
          <a:xfrm>
            <a:off x="677334" y="1406769"/>
            <a:ext cx="8596668" cy="5064369"/>
          </a:xfrm>
        </p:spPr>
        <p:txBody>
          <a:bodyPr/>
          <a:lstStyle/>
          <a:p>
            <a:r>
              <a:rPr lang="en-GB" sz="2000" dirty="0">
                <a:latin typeface="Calibri" panose="020F0502020204030204" pitchFamily="34" charset="0"/>
              </a:rPr>
              <a:t>I started my Residency Programme in Family Medicine in Abuja in 2007. Marriage / Family came into the picture the following year...had 3 children within 5 years. Despite tremendous family support, life was really stressful and it was a struggle to keep my 'head above water' most of the time.</a:t>
            </a:r>
          </a:p>
          <a:p>
            <a:r>
              <a:rPr lang="en-GB" sz="2000" dirty="0">
                <a:latin typeface="Calibri" panose="020F0502020204030204" pitchFamily="34" charset="0"/>
              </a:rPr>
              <a:t>I got the Commonwealth Scholarship in 2011; I had just become a Senior Registrar, nursing a second baby, etc. I honestly underestimated the scale/scope of online study prior to applying for the scholarship. It was therefore no surprise that I had a really hard time combining studying for an MPH with my Residency Programme and family. I recall 'landing' a resit in my first module (PHC) and later, another one in EBP. I really appreciate </a:t>
            </a:r>
            <a:r>
              <a:rPr lang="en-GB" sz="2000" dirty="0" smtClean="0">
                <a:latin typeface="Calibri" panose="020F0502020204030204" pitchFamily="34" charset="0"/>
              </a:rPr>
              <a:t>the </a:t>
            </a:r>
            <a:r>
              <a:rPr lang="en-GB" sz="2000" dirty="0">
                <a:latin typeface="Calibri" panose="020F0502020204030204" pitchFamily="34" charset="0"/>
              </a:rPr>
              <a:t>role </a:t>
            </a:r>
            <a:r>
              <a:rPr lang="en-GB" sz="2000" dirty="0" smtClean="0">
                <a:latin typeface="Calibri" panose="020F0502020204030204" pitchFamily="34" charset="0"/>
              </a:rPr>
              <a:t>of the </a:t>
            </a:r>
            <a:r>
              <a:rPr lang="en-GB" sz="2000" dirty="0">
                <a:latin typeface="Calibri" panose="020F0502020204030204" pitchFamily="34" charset="0"/>
              </a:rPr>
              <a:t>Course Director... </a:t>
            </a:r>
            <a:r>
              <a:rPr lang="en-GB" sz="2000" dirty="0" smtClean="0">
                <a:latin typeface="Calibri" panose="020F0502020204030204" pitchFamily="34" charset="0"/>
              </a:rPr>
              <a:t>who </a:t>
            </a:r>
            <a:r>
              <a:rPr lang="en-GB" sz="2000" dirty="0">
                <a:latin typeface="Calibri" panose="020F0502020204030204" pitchFamily="34" charset="0"/>
              </a:rPr>
              <a:t>supported and encouraged me all the way...at the same time </a:t>
            </a:r>
            <a:r>
              <a:rPr lang="en-GB" sz="2000" dirty="0" smtClean="0">
                <a:latin typeface="Calibri" panose="020F0502020204030204" pitchFamily="34" charset="0"/>
              </a:rPr>
              <a:t>they </a:t>
            </a:r>
            <a:r>
              <a:rPr lang="en-GB" sz="2000" dirty="0">
                <a:latin typeface="Calibri" panose="020F0502020204030204" pitchFamily="34" charset="0"/>
              </a:rPr>
              <a:t>were firm and also gave candid advice when needed. </a:t>
            </a:r>
          </a:p>
          <a:p>
            <a:endParaRPr lang="en-GB" dirty="0"/>
          </a:p>
        </p:txBody>
      </p:sp>
    </p:spTree>
    <p:extLst>
      <p:ext uri="{BB962C8B-B14F-4D97-AF65-F5344CB8AC3E}">
        <p14:creationId xmlns:p14="http://schemas.microsoft.com/office/powerpoint/2010/main" val="52551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77334" y="1172309"/>
            <a:ext cx="8596668" cy="5345722"/>
          </a:xfrm>
        </p:spPr>
        <p:txBody>
          <a:bodyPr>
            <a:normAutofit/>
          </a:bodyPr>
          <a:lstStyle/>
          <a:p>
            <a:r>
              <a:rPr lang="en-GB" dirty="0">
                <a:latin typeface="Calibri" panose="020F0502020204030204" pitchFamily="34" charset="0"/>
              </a:rPr>
              <a:t>In many ways, the MPH programme helped me as a Resident Doctor; my skills in critical thinking were honed faster, my interest in research developed and I was able to carry out my dissertation with confidence and greater clarity. I completed my Residency in 2016 but stayed on as a </a:t>
            </a:r>
            <a:r>
              <a:rPr lang="en-GB" i="1" dirty="0">
                <a:latin typeface="Calibri" panose="020F0502020204030204" pitchFamily="34" charset="0"/>
              </a:rPr>
              <a:t>locum</a:t>
            </a:r>
            <a:r>
              <a:rPr lang="en-GB" dirty="0">
                <a:latin typeface="Calibri" panose="020F0502020204030204" pitchFamily="34" charset="0"/>
              </a:rPr>
              <a:t> physician in the hospital till the end of December 2017. Additionally, thanks to my MPH Programme, I got to better appreciate the Public Health Approach to disease prevention and health promotion. I completed my MPH programme in October 2016 and graduated in 2017</a:t>
            </a:r>
            <a:r>
              <a:rPr lang="en-GB" dirty="0" smtClean="0">
                <a:latin typeface="Calibri" panose="020F0502020204030204" pitchFamily="34" charset="0"/>
              </a:rPr>
              <a:t>.</a:t>
            </a:r>
          </a:p>
          <a:p>
            <a:endParaRPr lang="en-GB" dirty="0">
              <a:latin typeface="Calibri" panose="020F0502020204030204" pitchFamily="34" charset="0"/>
            </a:endParaRPr>
          </a:p>
          <a:p>
            <a:r>
              <a:rPr lang="en-GB" dirty="0">
                <a:latin typeface="Calibri" panose="020F0502020204030204" pitchFamily="34" charset="0"/>
              </a:rPr>
              <a:t>Under the guidance of my supervisor/mentor, I went ahead to publish my work (dissertation) in a peer-reviewed journal last year. Surprisingly early this year, I was invited to review a manuscript for a similar journal. I thought to myself, "I'm just a greenhorn, can I really do this?" With a little encouragement and drawing on all I had learnt in the past years, I went ahead to review the manuscript and even got a Certificate of Acknowledgement as a Peer Reviewer</a:t>
            </a:r>
            <a:r>
              <a:rPr lang="en-GB" dirty="0" smtClean="0">
                <a:latin typeface="Calibri" panose="020F0502020204030204" pitchFamily="34" charset="0"/>
              </a:rPr>
              <a:t>.</a:t>
            </a:r>
          </a:p>
          <a:p>
            <a:endParaRPr lang="en-GB" dirty="0"/>
          </a:p>
          <a:p>
            <a:endParaRPr lang="en-GB" dirty="0"/>
          </a:p>
        </p:txBody>
      </p:sp>
    </p:spTree>
    <p:extLst>
      <p:ext uri="{BB962C8B-B14F-4D97-AF65-F5344CB8AC3E}">
        <p14:creationId xmlns:p14="http://schemas.microsoft.com/office/powerpoint/2010/main" val="44337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77334" y="1090247"/>
            <a:ext cx="8596668" cy="5345722"/>
          </a:xfrm>
        </p:spPr>
        <p:txBody>
          <a:bodyPr>
            <a:normAutofit fontScale="92500"/>
          </a:bodyPr>
          <a:lstStyle/>
          <a:p>
            <a:r>
              <a:rPr lang="en-GB" dirty="0">
                <a:latin typeface="Calibri" panose="020F0502020204030204" pitchFamily="34" charset="0"/>
              </a:rPr>
              <a:t>My hospital contract ended and I got into the job market which was not only competitive but there were 'limited' opportunities for getting a good job in my locality...limited, partly because I was not keen on living apart from my family on account of job relocation.</a:t>
            </a:r>
          </a:p>
          <a:p>
            <a:r>
              <a:rPr lang="en-GB" dirty="0">
                <a:latin typeface="Calibri" panose="020F0502020204030204" pitchFamily="34" charset="0"/>
              </a:rPr>
              <a:t>I have been in Clinical Practice for 16 years and stepping into a new field of endeavour could not have been possible without the skills acquired from my MPH and Fellowship Programme. As I mentioned earlier, I interviewed for and got employed as a Technical Advisor on Adult Anti-retroviral Treatment (Clinical Services) in an International NGO (APIN-PHI: AIDS Prevention Initiative in Nigeria - Public Health Initiatives). On this new job, alongside team members, I am to provide technical and programmatic support for high-quality HIV programme implementation and service delivery in line with recommended guidelines and global best practices. This is to be carried in many states across Nigeria. We are also to liaise with relevant government agencies (US and Nigeria) and other stakeholders. The "Programme side" of disease management and health promotion is definitely different from what I am used to (hospital-based, patient-centred care) but I feel well-equipped, having acquired competencies (during my MPH) in critical appraisal of issues, data analysis, evidence-based practice, health system challenges, communicable disease control, etc. I even recall that I learnt to use the Gantt Chart while I was doing a course on Health Promotion Theory and Methods.</a:t>
            </a:r>
          </a:p>
          <a:p>
            <a:r>
              <a:rPr lang="en-GB" dirty="0">
                <a:latin typeface="Calibri" panose="020F0502020204030204" pitchFamily="34" charset="0"/>
              </a:rPr>
              <a:t>'Change' can be scary but in my case, I am confident that I have what it takes to succeed.</a:t>
            </a:r>
          </a:p>
          <a:p>
            <a:endParaRPr lang="en-GB" dirty="0"/>
          </a:p>
        </p:txBody>
      </p:sp>
      <p:pic>
        <p:nvPicPr>
          <p:cNvPr id="8194" name="Picture 2" descr="C:\Users\Katie\AppData\Local\Temp\2018-02-17-PHOTO-000073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368" y="2039816"/>
            <a:ext cx="2571261" cy="192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1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 </a:t>
            </a:r>
            <a:r>
              <a:rPr lang="en-GB" dirty="0" err="1" smtClean="0"/>
              <a:t>Ahaisibwe</a:t>
            </a:r>
            <a:r>
              <a:rPr lang="en-GB" dirty="0" smtClean="0"/>
              <a:t> Bonaventure </a:t>
            </a:r>
            <a:endParaRPr lang="en-GB" dirty="0"/>
          </a:p>
        </p:txBody>
      </p:sp>
      <p:sp>
        <p:nvSpPr>
          <p:cNvPr id="3" name="Content Placeholder 2"/>
          <p:cNvSpPr>
            <a:spLocks noGrp="1"/>
          </p:cNvSpPr>
          <p:nvPr>
            <p:ph sz="half" idx="1"/>
          </p:nvPr>
        </p:nvSpPr>
        <p:spPr>
          <a:xfrm>
            <a:off x="677334" y="1441938"/>
            <a:ext cx="4184035" cy="5017477"/>
          </a:xfrm>
        </p:spPr>
        <p:txBody>
          <a:bodyPr>
            <a:normAutofit fontScale="55000" lnSpcReduction="20000"/>
          </a:bodyPr>
          <a:lstStyle/>
          <a:p>
            <a:r>
              <a:rPr lang="en-GB" sz="2600" dirty="0"/>
              <a:t> </a:t>
            </a:r>
            <a:r>
              <a:rPr lang="en-GB" sz="2900" u="sng" dirty="0">
                <a:latin typeface="Calibri" panose="020F0502020204030204" pitchFamily="34" charset="0"/>
              </a:rPr>
              <a:t>Repositioning my self within my organization. </a:t>
            </a:r>
            <a:endParaRPr lang="en-GB" sz="2900" u="sng" dirty="0" smtClean="0">
              <a:latin typeface="Calibri" panose="020F0502020204030204" pitchFamily="34" charset="0"/>
            </a:endParaRPr>
          </a:p>
          <a:p>
            <a:endParaRPr lang="en-GB" sz="2900" dirty="0">
              <a:latin typeface="Calibri" panose="020F0502020204030204" pitchFamily="34" charset="0"/>
            </a:endParaRPr>
          </a:p>
          <a:p>
            <a:r>
              <a:rPr lang="en-GB" sz="2900" dirty="0">
                <a:latin typeface="Calibri" panose="020F0502020204030204" pitchFamily="34" charset="0"/>
              </a:rPr>
              <a:t>I proactively availed myself to help in a couple of assignments that were not necessarily part of my core TOR including serving on working groups, assessments and report reviews. </a:t>
            </a:r>
            <a:endParaRPr lang="en-GB" sz="2900" dirty="0" smtClean="0">
              <a:latin typeface="Calibri" panose="020F0502020204030204" pitchFamily="34" charset="0"/>
            </a:endParaRPr>
          </a:p>
          <a:p>
            <a:endParaRPr lang="en-GB" sz="2900" dirty="0" smtClean="0">
              <a:latin typeface="Calibri" panose="020F0502020204030204" pitchFamily="34" charset="0"/>
            </a:endParaRPr>
          </a:p>
          <a:p>
            <a:r>
              <a:rPr lang="en-GB" sz="2900" dirty="0" smtClean="0">
                <a:latin typeface="Calibri" panose="020F0502020204030204" pitchFamily="34" charset="0"/>
              </a:rPr>
              <a:t>At </a:t>
            </a:r>
            <a:r>
              <a:rPr lang="en-GB" sz="2900" dirty="0">
                <a:latin typeface="Calibri" panose="020F0502020204030204" pitchFamily="34" charset="0"/>
              </a:rPr>
              <a:t>the next appraisal, I didn't only let my supervisor know about my additional qualification but also highlighted ways I had been able to serve the organization in a broader role with my additional training. This earned me an appointment as backup program director a role I had previously filled informally. </a:t>
            </a:r>
            <a:br>
              <a:rPr lang="en-GB" sz="2900" dirty="0">
                <a:latin typeface="Calibri" panose="020F0502020204030204" pitchFamily="34" charset="0"/>
              </a:rPr>
            </a:br>
            <a:endParaRPr lang="en-GB" sz="2900" dirty="0">
              <a:latin typeface="Calibri" panose="020F0502020204030204" pitchFamily="34" charset="0"/>
            </a:endParaRPr>
          </a:p>
          <a:p>
            <a:r>
              <a:rPr lang="en-GB" dirty="0"/>
              <a:t/>
            </a:r>
            <a:br>
              <a:rPr lang="en-GB" dirty="0"/>
            </a:br>
            <a:endParaRPr lang="en-GB" dirty="0"/>
          </a:p>
        </p:txBody>
      </p:sp>
      <p:pic>
        <p:nvPicPr>
          <p:cNvPr id="1026" name="Picture 2" descr="C:\Users\Katie\AppData\Local\Temp\IMG_038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25481" y="1785449"/>
            <a:ext cx="3723753"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69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Adjacency</Template>
  <TotalTime>280</TotalTime>
  <Words>1284</Words>
  <Application>Microsoft Office PowerPoint</Application>
  <PresentationFormat>Custom</PresentationFormat>
  <Paragraphs>66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How to build on your MPH</vt:lpstr>
      <vt:lpstr>Peter Sentongo; Career Growth since I joined the MPH  Program </vt:lpstr>
      <vt:lpstr>Career Growth since I joined the MPH  Program </vt:lpstr>
      <vt:lpstr>How the MPH has Helped in my Career  development </vt:lpstr>
      <vt:lpstr>Dr Temi Omole (at her graduation 2017)</vt:lpstr>
      <vt:lpstr>PowerPoint Presentation</vt:lpstr>
      <vt:lpstr>PowerPoint Presentation</vt:lpstr>
      <vt:lpstr>PowerPoint Presentation</vt:lpstr>
      <vt:lpstr>Dr Ahaisibwe Bonaventure </vt:lpstr>
      <vt:lpstr>PowerPoint Presentation</vt:lpstr>
      <vt:lpstr>Daniel Semakula. (MPH 2010-2013.)   When I completed MPH I enrolled for a PhD which I am completing this year (2018)  but I have also been involved in other public health work alongside my studies. </vt:lpstr>
      <vt:lpstr>PowerPoint Presentation</vt:lpstr>
      <vt:lpstr>PowerPoint Presentation</vt:lpstr>
      <vt:lpstr>Supporting teaching and learning</vt:lpstr>
      <vt:lpstr>Before you go to the next slide, think   What have your learned? And what could you do?</vt:lpstr>
      <vt:lpstr>Our summary      Valuing your assets</vt:lpstr>
      <vt:lpstr>Being Active not passive, </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MPH has Helped in my Career  development</dc:title>
  <dc:creator>Sentongo, Peter (CDC/CGH/DGHT)</dc:creator>
  <cp:lastModifiedBy>Katie Reed</cp:lastModifiedBy>
  <cp:revision>18</cp:revision>
  <dcterms:created xsi:type="dcterms:W3CDTF">2018-02-21T08:45:32Z</dcterms:created>
  <dcterms:modified xsi:type="dcterms:W3CDTF">2018-03-15T17:43:47Z</dcterms:modified>
</cp:coreProperties>
</file>