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2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14" y="-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E3782C-B90A-4E47-80F3-8B14F17FD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AB3AEE3-0D8A-46B5-B4A6-53959183E4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5AA5DB4-40D6-44CB-BDF6-C32F460BF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6ED3-8AFB-4030-9E01-B73C7EFA5369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F3D4ABF-E7A4-4483-B21B-FC082587B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891E28A-9B9A-40B7-9D60-1D2D72AB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17D6-6941-4F01-8E35-9B805ACA9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70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01811E-63A6-41DE-A4DF-134B15D6F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32ACEC7-557E-4051-88D1-3F8CF0A1E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D6B1829-5AC3-4A13-9EF7-B512E70B7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6ED3-8AFB-4030-9E01-B73C7EFA5369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04177D-ED0A-432A-A3D4-9A40419DF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75A975-3B5D-4B77-8023-72CFCF28E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17D6-6941-4F01-8E35-9B805ACA9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3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07069CC-B2D6-48F8-8394-84CCDC395D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0A1761F-98ED-4E17-BCEC-AD90558E1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6F1FBD-CB60-4058-8F3D-9A2FA3D76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6ED3-8AFB-4030-9E01-B73C7EFA5369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C9AA2F5-DE36-4607-92C2-50ACF9A0D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D12C97-FE52-4043-919F-D24F531E7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17D6-6941-4F01-8E35-9B805ACA9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66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4A2B96-38C8-4F94-BD73-1AAEBC508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6A9806-57E2-4048-B04B-6BB0B1C57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C4F6DDE-296C-4645-9852-7BD02AB8E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6ED3-8AFB-4030-9E01-B73C7EFA5369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0CF6C51-8695-4A3A-A30E-E63003C60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B6C45E8-CB5E-4E82-AEFE-5DD4A0181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17D6-6941-4F01-8E35-9B805ACA9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95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A058D2-F1BD-4BE7-B248-D4418105E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943DCC7-911D-4147-AE94-7743ABCAE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EAA680-B725-4BB9-BD38-9DB327B55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6ED3-8AFB-4030-9E01-B73C7EFA5369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0220F50-3BA7-40C0-9B87-7FD1C5AED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E6DFA8-5031-4A56-BD40-C8898D181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17D6-6941-4F01-8E35-9B805ACA9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94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5F70D2-B162-4344-96FD-4C5F59CA5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5B1BE2-C643-4B49-B19C-D6C7C55F9C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D44E72E-5DA4-403C-BCAF-D0F88F31B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FCEA226-DAEF-4B83-B3F5-D60E397DD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6ED3-8AFB-4030-9E01-B73C7EFA5369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AA7B08A-810C-4826-A349-4ED671A4D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FF52F8B-CFA7-414C-B987-FEEB16DC2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17D6-6941-4F01-8E35-9B805ACA9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3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18C603-AC84-4491-A8B2-1A92E296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D4BCD2B-3298-4CE1-B293-FA3C21205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5DCD1B1-C8A7-49A2-AB6C-C45508E7D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BDD498F-7AFD-4C07-9FFE-4AC02C38D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9D86763-CBC2-4B08-AF59-975CA16D4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8606A7F-9CE3-4032-9B9B-749089A60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6ED3-8AFB-4030-9E01-B73C7EFA5369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C88059A-793D-41D1-9DB3-F21248D3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E18328B-DA48-4CCD-98C4-ECCEC3D24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17D6-6941-4F01-8E35-9B805ACA9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22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DB65C3-2CA7-47FB-9562-27844ABD2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DD38C1B-763C-4207-AB24-459EECCED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6ED3-8AFB-4030-9E01-B73C7EFA5369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7A0EBF7-3F39-4FA9-A309-FF192A00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9F5E2C7-0697-474B-A65A-701A8715B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17D6-6941-4F01-8E35-9B805ACA9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49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944C3FF-C547-4CA4-B5C1-03A120C37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6ED3-8AFB-4030-9E01-B73C7EFA5369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CF4E385-B060-480E-8B7A-E28323B25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963A6CD-8363-463E-AC3A-6638AE80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17D6-6941-4F01-8E35-9B805ACA9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50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FFB7EE-ECC1-4233-8F1D-6F0E72C7B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60E76E-DB1C-4FE0-9996-52134B87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434C81E-2C8E-4D6F-8340-20844212D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FF5BE99-CA78-40A0-BC90-39F25D79E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6ED3-8AFB-4030-9E01-B73C7EFA5369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E3C2B4D-037E-4C7D-987D-5D69AF4F6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41A8590-3069-42C9-9BA0-BA7DA4CA7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17D6-6941-4F01-8E35-9B805ACA9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10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05B180-AF29-4FEC-ABCF-CF8EE3B00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95DDF7F-71F0-48FE-8CD7-0ADE0F78CD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B8D5CED-BE32-43D4-8758-9363B3D6D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4575CFB-6160-4BC0-9263-BAAB7738A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6ED3-8AFB-4030-9E01-B73C7EFA5369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889655B-7932-4451-B97A-1E09667F1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B700B2A-A3E2-44AB-9D6A-49A0CC492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17D6-6941-4F01-8E35-9B805ACA9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91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696372-4811-4D1A-A74E-3315A67FD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B10D2E1-EEB4-4280-9E3A-164F211D3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3F502DD-CEE5-4AC4-999C-AD9DC26D8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C6ED3-8AFB-4030-9E01-B73C7EFA5369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DB1296-79FD-4570-8672-BBE358243C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443FF79-39FE-4B54-8816-1F327E1B6F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F17D6-6941-4F01-8E35-9B805ACA9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43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nsrXviu7ZAhUrD8AKHWx_ABEQjRwIBg&amp;url=http://www.hoa.africom.mil/story/13820/gender-mainstreaming-seminar-concludes-after-weeklong-conference&amp;psig=AOvVaw3ZzYCkNvVFnkAxYFw_5uay&amp;ust=152119486492391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34D52E-35DF-445D-8658-A853016AB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53359"/>
          </a:xfrm>
        </p:spPr>
        <p:txBody>
          <a:bodyPr/>
          <a:lstStyle/>
          <a:p>
            <a:r>
              <a:rPr lang="en-GB" dirty="0"/>
              <a:t>PhD journey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F2E6B6-4B22-4D1B-9801-B3F66EBD7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469"/>
            <a:ext cx="8653670" cy="1444487"/>
          </a:xfrm>
        </p:spPr>
        <p:txBody>
          <a:bodyPr>
            <a:normAutofit/>
          </a:bodyPr>
          <a:lstStyle/>
          <a:p>
            <a:r>
              <a:rPr lang="en-GB" sz="2600" dirty="0" err="1">
                <a:solidFill>
                  <a:schemeClr val="accent1">
                    <a:lumMod val="75000"/>
                  </a:schemeClr>
                </a:solidFill>
              </a:rPr>
              <a:t>Dr.</a:t>
            </a:r>
            <a:r>
              <a:rPr lang="en-GB" sz="2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</a:rPr>
              <a:t>Katie</a:t>
            </a: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</a:rPr>
              <a:t> Reed and Raymond  </a:t>
            </a:r>
            <a:r>
              <a:rPr lang="en-GB" sz="2600" dirty="0" err="1" smtClean="0">
                <a:solidFill>
                  <a:schemeClr val="accent1">
                    <a:lumMod val="75000"/>
                  </a:schemeClr>
                </a:solidFill>
              </a:rPr>
              <a:t>Tweheyo</a:t>
            </a:r>
            <a:endParaRPr lang="en-GB" sz="2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000" dirty="0"/>
              <a:t>Division of Population Health, Health Services Research and Primary Care,</a:t>
            </a:r>
          </a:p>
          <a:p>
            <a:r>
              <a:rPr lang="en-GB" sz="2000" dirty="0"/>
              <a:t> The University of Manchester, UK</a:t>
            </a:r>
          </a:p>
        </p:txBody>
      </p:sp>
    </p:spTree>
    <p:extLst>
      <p:ext uri="{BB962C8B-B14F-4D97-AF65-F5344CB8AC3E}">
        <p14:creationId xmlns:p14="http://schemas.microsoft.com/office/powerpoint/2010/main" val="173600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5628B3-A937-4DBA-8F92-864FA077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98426" cy="893832"/>
          </a:xfrm>
        </p:spPr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Deciding on a PhD – things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39DF6F-396C-447F-82E5-55327D800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958"/>
            <a:ext cx="10744200" cy="53406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100" u="sng" dirty="0">
                <a:solidFill>
                  <a:srgbClr val="C00000"/>
                </a:solidFill>
              </a:rPr>
              <a:t>Things to consider:</a:t>
            </a:r>
          </a:p>
          <a:p>
            <a:r>
              <a:rPr lang="en-GB" dirty="0"/>
              <a:t>What will the PhD benefit you that you don’t already have (career-wise) – do you need it for your promotion? Change of career into academia? </a:t>
            </a:r>
            <a:r>
              <a:rPr lang="en-GB" dirty="0" smtClean="0"/>
              <a:t>, do you need it to be able to teach?</a:t>
            </a:r>
            <a:endParaRPr lang="en-GB" dirty="0"/>
          </a:p>
          <a:p>
            <a:pPr marL="0" indent="0">
              <a:buNone/>
            </a:pPr>
            <a:endParaRPr lang="en-GB" sz="600" dirty="0"/>
          </a:p>
          <a:p>
            <a:r>
              <a:rPr lang="en-GB" dirty="0"/>
              <a:t>Is it your own interest (self-drive is preferred), or is it from pressures of others or your seniors? </a:t>
            </a:r>
          </a:p>
          <a:p>
            <a:pPr marL="0" indent="0">
              <a:buNone/>
            </a:pPr>
            <a:endParaRPr lang="en-GB" sz="1000" dirty="0"/>
          </a:p>
          <a:p>
            <a:r>
              <a:rPr lang="en-GB" dirty="0"/>
              <a:t>Have you got a mentor to tell you the merits and match between your career interests and how a PhD will make you achieve this? (advised)</a:t>
            </a:r>
          </a:p>
          <a:p>
            <a:pPr marL="0" indent="0">
              <a:buNone/>
            </a:pPr>
            <a:endParaRPr lang="en-GB" sz="1300" dirty="0"/>
          </a:p>
          <a:p>
            <a:r>
              <a:rPr lang="en-GB" dirty="0"/>
              <a:t>Have you considered sacrifices to family (excessive dis-engagement), job-loss etc? – You need to discuss these, and find ways of making both work, or timing your start!!</a:t>
            </a:r>
          </a:p>
          <a:p>
            <a:pPr marL="0" indent="0">
              <a:buNone/>
            </a:pPr>
            <a:endParaRPr lang="en-GB" sz="1400" dirty="0"/>
          </a:p>
          <a:p>
            <a:r>
              <a:rPr lang="en-GB" dirty="0"/>
              <a:t>The good news – a PhD is a life-long investment, no one can take it from you, and it brings you to the limelight in the science world.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/>
              <a:t>The start – writing your PhD idea has many unknowns, and limited support. So you need to articulate your scientific idea concisely – to attract attention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6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5627FE-D79B-45F6-A9B0-F3FD458C4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PhD tips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82FCA2-6C69-4601-B7E2-192E6E065A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u="sng" dirty="0">
                <a:solidFill>
                  <a:schemeClr val="accent2">
                    <a:lumMod val="75000"/>
                  </a:schemeClr>
                </a:solidFill>
              </a:rPr>
              <a:t>Things I might have done differently</a:t>
            </a:r>
          </a:p>
          <a:p>
            <a:r>
              <a:rPr lang="en-GB" sz="2400" dirty="0"/>
              <a:t>Where possible, it is best to access research funding, prior to getting your PhD admission. (</a:t>
            </a:r>
            <a:r>
              <a:rPr lang="en-GB" sz="2400" dirty="0" err="1"/>
              <a:t>E.g</a:t>
            </a:r>
            <a:r>
              <a:rPr lang="en-GB" sz="2400" dirty="0"/>
              <a:t> you are named on a grant – which protects your research funding, and one of the mentors is your supervisors/ advisor).</a:t>
            </a:r>
          </a:p>
          <a:p>
            <a:endParaRPr lang="en-GB" sz="2400" dirty="0"/>
          </a:p>
          <a:p>
            <a:r>
              <a:rPr lang="en-GB" sz="2400" dirty="0"/>
              <a:t>Present your PhD idea to colleagues/ at scientific </a:t>
            </a:r>
            <a:r>
              <a:rPr lang="en-GB" sz="2400" dirty="0" smtClean="0"/>
              <a:t>local seminar</a:t>
            </a:r>
            <a:r>
              <a:rPr lang="en-GB" sz="2400" dirty="0"/>
              <a:t>, so you receive input to refine it early – clarifies your thought process, increases your knowledge of what might be required in the PhD</a:t>
            </a:r>
          </a:p>
          <a:p>
            <a:endParaRPr lang="en-GB" sz="2400" dirty="0"/>
          </a:p>
          <a:p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2" y="3129756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Related 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704" y="2104053"/>
            <a:ext cx="503872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71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4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41946"/>
            <a:ext cx="5181600" cy="4935017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Get tips on how to write a good </a:t>
            </a:r>
            <a:r>
              <a:rPr lang="en-GB" dirty="0" smtClean="0"/>
              <a:t>CV  - </a:t>
            </a:r>
          </a:p>
          <a:p>
            <a:r>
              <a:rPr lang="en-GB" dirty="0" smtClean="0"/>
              <a:t>1) general speciality related i.e. clinical and then </a:t>
            </a:r>
          </a:p>
          <a:p>
            <a:r>
              <a:rPr lang="en-GB" dirty="0" smtClean="0"/>
              <a:t>2) full academic (look for examples relevant to both speciality and country (where you are applying to)</a:t>
            </a:r>
            <a:endParaRPr lang="en-GB" dirty="0"/>
          </a:p>
          <a:p>
            <a:endParaRPr lang="en-GB" dirty="0"/>
          </a:p>
          <a:p>
            <a:r>
              <a:rPr lang="en-GB" dirty="0"/>
              <a:t>Where possible, publish work in the area that you want to commence your </a:t>
            </a:r>
            <a:r>
              <a:rPr lang="en-GB" dirty="0" smtClean="0"/>
              <a:t>PhD. Attend conferences, </a:t>
            </a:r>
            <a:r>
              <a:rPr lang="en-GB" u="sng" dirty="0" smtClean="0"/>
              <a:t>make contacts, identify leaders in the field.  </a:t>
            </a:r>
            <a:endParaRPr lang="en-GB" u="sng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362" y="2748756"/>
            <a:ext cx="181927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 result for C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860" y="801056"/>
            <a:ext cx="2679125" cy="3689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4895" y="4116938"/>
            <a:ext cx="3448974" cy="2583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7040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Check if</a:t>
            </a:r>
            <a:r>
              <a:rPr lang="en-GB" dirty="0" smtClean="0"/>
              <a:t> </a:t>
            </a:r>
            <a:r>
              <a:rPr lang="en-GB" dirty="0" smtClean="0"/>
              <a:t>there </a:t>
            </a:r>
            <a:r>
              <a:rPr lang="en-GB" dirty="0" smtClean="0"/>
              <a:t>is experience </a:t>
            </a:r>
            <a:r>
              <a:rPr lang="en-GB" dirty="0" smtClean="0"/>
              <a:t>of teaching </a:t>
            </a:r>
            <a:r>
              <a:rPr lang="en-GB" dirty="0" smtClean="0"/>
              <a:t>in the </a:t>
            </a:r>
            <a:r>
              <a:rPr lang="en-GB" dirty="0" smtClean="0"/>
              <a:t> </a:t>
            </a:r>
            <a:r>
              <a:rPr lang="en-GB" dirty="0" smtClean="0"/>
              <a:t>area of </a:t>
            </a:r>
            <a:r>
              <a:rPr lang="en-GB" dirty="0" smtClean="0"/>
              <a:t>your specialization</a:t>
            </a:r>
            <a:r>
              <a:rPr lang="en-GB" dirty="0" smtClean="0"/>
              <a:t>? Try to be </a:t>
            </a:r>
            <a:r>
              <a:rPr lang="en-GB" dirty="0" smtClean="0"/>
              <a:t>strategic (even with scholarships and donor funding)</a:t>
            </a:r>
            <a:endParaRPr lang="en-GB" dirty="0" smtClean="0"/>
          </a:p>
          <a:p>
            <a:r>
              <a:rPr lang="en-GB" dirty="0" smtClean="0"/>
              <a:t>R</a:t>
            </a:r>
            <a:r>
              <a:rPr lang="en-GB" dirty="0" smtClean="0"/>
              <a:t>eview doctoral </a:t>
            </a:r>
            <a:r>
              <a:rPr lang="en-GB" dirty="0" smtClean="0"/>
              <a:t>team technical expertise and interest in </a:t>
            </a:r>
            <a:r>
              <a:rPr lang="en-GB" dirty="0" smtClean="0"/>
              <a:t>chosen</a:t>
            </a:r>
            <a:r>
              <a:rPr lang="en-GB" dirty="0" smtClean="0"/>
              <a:t> </a:t>
            </a:r>
            <a:r>
              <a:rPr lang="en-GB" dirty="0" smtClean="0"/>
              <a:t>field</a:t>
            </a:r>
          </a:p>
          <a:p>
            <a:r>
              <a:rPr lang="en-GB" dirty="0" smtClean="0"/>
              <a:t>Consider w</a:t>
            </a:r>
            <a:r>
              <a:rPr lang="en-GB" dirty="0" smtClean="0"/>
              <a:t>hether  </a:t>
            </a:r>
            <a:r>
              <a:rPr lang="en-GB" dirty="0" smtClean="0"/>
              <a:t>to do a full time or part-time PhD, or long distance </a:t>
            </a:r>
            <a:r>
              <a:rPr lang="en-GB" dirty="0" err="1" smtClean="0"/>
              <a:t>etc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75" y="3234531"/>
            <a:ext cx="29908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Image result for glo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428" y="3016155"/>
            <a:ext cx="2990850" cy="184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31735"/>
            <a:ext cx="28003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Image result for distance learn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851" y="4863531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696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Consider w</a:t>
            </a:r>
            <a:r>
              <a:rPr lang="en-GB" dirty="0" smtClean="0"/>
              <a:t>hether to work </a:t>
            </a:r>
            <a:r>
              <a:rPr lang="en-GB" dirty="0"/>
              <a:t>on already available projects of the PhD </a:t>
            </a:r>
            <a:r>
              <a:rPr lang="en-GB" dirty="0" smtClean="0"/>
              <a:t>supervisors, or </a:t>
            </a:r>
            <a:r>
              <a:rPr lang="en-GB" dirty="0"/>
              <a:t>to start from </a:t>
            </a:r>
            <a:r>
              <a:rPr lang="en-GB" dirty="0" smtClean="0"/>
              <a:t>scratch</a:t>
            </a:r>
            <a:endParaRPr lang="en-GB" dirty="0"/>
          </a:p>
          <a:p>
            <a:r>
              <a:rPr lang="en-GB" dirty="0"/>
              <a:t>Source of funding-how professional and </a:t>
            </a:r>
            <a:r>
              <a:rPr lang="en-GB" dirty="0" smtClean="0"/>
              <a:t>streamlined are funders? Do they have experience </a:t>
            </a:r>
            <a:r>
              <a:rPr lang="en-GB" dirty="0"/>
              <a:t>of funding PhDs? 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120231"/>
            <a:ext cx="25908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Image result for Phd thes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89" y="2320119"/>
            <a:ext cx="4341263" cy="285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947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05469"/>
            <a:ext cx="5181600" cy="50714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800" i="1" dirty="0" smtClean="0"/>
              <a:t>A PhD </a:t>
            </a:r>
            <a:r>
              <a:rPr lang="en-GB" sz="4800" i="1" dirty="0"/>
              <a:t>is a life-long investment, no one can take it from </a:t>
            </a:r>
            <a:r>
              <a:rPr lang="en-GB" sz="4800" i="1" dirty="0" smtClean="0"/>
              <a:t>you, but there are costs. </a:t>
            </a:r>
          </a:p>
          <a:p>
            <a:pPr marL="0" indent="0">
              <a:buNone/>
            </a:pPr>
            <a:r>
              <a:rPr lang="en-GB" sz="4800" i="1" dirty="0" smtClean="0"/>
              <a:t>Weigh up the benefits and costs before you start. </a:t>
            </a:r>
            <a:endParaRPr lang="en-GB" sz="4800" i="1" dirty="0"/>
          </a:p>
        </p:txBody>
      </p:sp>
      <p:pic>
        <p:nvPicPr>
          <p:cNvPr id="1035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75" y="3096419"/>
            <a:ext cx="25336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612" y="2251882"/>
            <a:ext cx="4028766" cy="3493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2343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498</Words>
  <Application>Microsoft Office PowerPoint</Application>
  <PresentationFormat>Custom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PhD journey</vt:lpstr>
      <vt:lpstr>Deciding on a PhD – things to consider</vt:lpstr>
      <vt:lpstr>PhD tips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journey</dc:title>
  <dc:creator>RayT</dc:creator>
  <cp:lastModifiedBy>Katie Reed</cp:lastModifiedBy>
  <cp:revision>12</cp:revision>
  <dcterms:created xsi:type="dcterms:W3CDTF">2018-02-18T06:08:39Z</dcterms:created>
  <dcterms:modified xsi:type="dcterms:W3CDTF">2018-03-15T18:06:13Z</dcterms:modified>
</cp:coreProperties>
</file>